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7" r:id="rId5"/>
    <p:sldId id="260" r:id="rId6"/>
    <p:sldId id="264" r:id="rId7"/>
    <p:sldId id="259" r:id="rId8"/>
    <p:sldId id="265" r:id="rId9"/>
    <p:sldId id="266" r:id="rId10"/>
    <p:sldId id="258" r:id="rId11"/>
    <p:sldId id="263" r:id="rId12"/>
    <p:sldId id="278" r:id="rId13"/>
    <p:sldId id="273" r:id="rId14"/>
    <p:sldId id="287" r:id="rId15"/>
    <p:sldId id="281" r:id="rId16"/>
    <p:sldId id="279" r:id="rId17"/>
    <p:sldId id="288" r:id="rId18"/>
    <p:sldId id="283" r:id="rId19"/>
    <p:sldId id="285" r:id="rId20"/>
    <p:sldId id="286" r:id="rId21"/>
    <p:sldId id="275" r:id="rId22"/>
    <p:sldId id="276"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CE4A598-D9DB-4EE4-BC22-3990591FCC28}"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A2110-D0FA-4085-8907-45C3921FFB6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4A598-D9DB-4EE4-BC22-3990591FCC28}"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A2110-D0FA-4085-8907-45C3921FFB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4A598-D9DB-4EE4-BC22-3990591FCC28}" type="datetimeFigureOut">
              <a:rPr lang="en-US" smtClean="0"/>
              <a:pPr/>
              <a:t>1/18/2017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E9A2110-D0FA-4085-8907-45C3921FFB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E4A598-D9DB-4EE4-BC22-3990591FCC28}"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A2110-D0FA-4085-8907-45C3921FFB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E4A598-D9DB-4EE4-BC22-3990591FCC28}" type="datetimeFigureOut">
              <a:rPr lang="en-US" smtClean="0"/>
              <a:pPr/>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9A2110-D0FA-4085-8907-45C3921FFB6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E4A598-D9DB-4EE4-BC22-3990591FCC28}"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A2110-D0FA-4085-8907-45C3921FFB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E4A598-D9DB-4EE4-BC22-3990591FCC28}" type="datetimeFigureOut">
              <a:rPr lang="en-US" smtClean="0"/>
              <a:pPr/>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9A2110-D0FA-4085-8907-45C3921FFB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E4A598-D9DB-4EE4-BC22-3990591FCC28}" type="datetimeFigureOut">
              <a:rPr lang="en-US" smtClean="0"/>
              <a:pPr/>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9A2110-D0FA-4085-8907-45C3921FFB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4A598-D9DB-4EE4-BC22-3990591FCC28}" type="datetimeFigureOut">
              <a:rPr lang="en-US" smtClean="0"/>
              <a:pPr/>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9A2110-D0FA-4085-8907-45C3921FFB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E4A598-D9DB-4EE4-BC22-3990591FCC28}" type="datetimeFigureOut">
              <a:rPr lang="en-US" smtClean="0"/>
              <a:pPr/>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9A2110-D0FA-4085-8907-45C3921FFB6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CE4A598-D9DB-4EE4-BC22-3990591FCC28}" type="datetimeFigureOut">
              <a:rPr lang="en-US" smtClean="0"/>
              <a:pPr/>
              <a:t>1/18/2017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E9A2110-D0FA-4085-8907-45C3921FFB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CE4A598-D9DB-4EE4-BC22-3990591FCC28}" type="datetimeFigureOut">
              <a:rPr lang="en-US" smtClean="0"/>
              <a:pPr/>
              <a:t>1/18/2017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E9A2110-D0FA-4085-8907-45C3921FFB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ecx.images-amazon.com/images/I/51lw0BlvOUL._SL500_AA300_.jpg"/>
          <p:cNvPicPr>
            <a:picLocks noChangeAspect="1" noChangeArrowheads="1"/>
          </p:cNvPicPr>
          <p:nvPr/>
        </p:nvPicPr>
        <p:blipFill>
          <a:blip r:embed="rId2" cstate="print"/>
          <a:srcRect t="6780" b="6780"/>
          <a:stretch>
            <a:fillRect/>
          </a:stretch>
        </p:blipFill>
        <p:spPr bwMode="auto">
          <a:xfrm>
            <a:off x="4419600" y="2590800"/>
            <a:ext cx="2438400" cy="2107769"/>
          </a:xfrm>
          <a:prstGeom prst="rect">
            <a:avLst/>
          </a:prstGeom>
          <a:noFill/>
        </p:spPr>
      </p:pic>
      <p:pic>
        <p:nvPicPr>
          <p:cNvPr id="8196" name="Picture 4" descr="http://ballroomessentials.com/images/Ballroom-Dancing-John-LaGatta.jpg"/>
          <p:cNvPicPr>
            <a:picLocks noChangeAspect="1" noChangeArrowheads="1"/>
          </p:cNvPicPr>
          <p:nvPr/>
        </p:nvPicPr>
        <p:blipFill>
          <a:blip r:embed="rId3" cstate="print"/>
          <a:srcRect/>
          <a:stretch>
            <a:fillRect/>
          </a:stretch>
        </p:blipFill>
        <p:spPr bwMode="auto">
          <a:xfrm>
            <a:off x="304800" y="0"/>
            <a:ext cx="1907689" cy="2667000"/>
          </a:xfrm>
          <a:prstGeom prst="rect">
            <a:avLst/>
          </a:prstGeom>
          <a:noFill/>
        </p:spPr>
      </p:pic>
      <p:pic>
        <p:nvPicPr>
          <p:cNvPr id="8198" name="Picture 6" descr="http://www.enchantedpointe.com/Ballroom-Dancing.jpg"/>
          <p:cNvPicPr>
            <a:picLocks noChangeAspect="1" noChangeArrowheads="1"/>
          </p:cNvPicPr>
          <p:nvPr/>
        </p:nvPicPr>
        <p:blipFill>
          <a:blip r:embed="rId4" cstate="print"/>
          <a:srcRect/>
          <a:stretch>
            <a:fillRect/>
          </a:stretch>
        </p:blipFill>
        <p:spPr bwMode="auto">
          <a:xfrm>
            <a:off x="2667000" y="0"/>
            <a:ext cx="2971800" cy="2352675"/>
          </a:xfrm>
          <a:prstGeom prst="rect">
            <a:avLst/>
          </a:prstGeom>
          <a:noFill/>
        </p:spPr>
      </p:pic>
      <p:pic>
        <p:nvPicPr>
          <p:cNvPr id="8200" name="Picture 8" descr="http://www.fairbanksballroom.org/wp-content/uploads/2012/03/swing_dancers_cut_out_cropped.jpg"/>
          <p:cNvPicPr>
            <a:picLocks noChangeAspect="1" noChangeArrowheads="1"/>
          </p:cNvPicPr>
          <p:nvPr/>
        </p:nvPicPr>
        <p:blipFill>
          <a:blip r:embed="rId5" cstate="print"/>
          <a:srcRect/>
          <a:stretch>
            <a:fillRect/>
          </a:stretch>
        </p:blipFill>
        <p:spPr bwMode="auto">
          <a:xfrm>
            <a:off x="0" y="3200400"/>
            <a:ext cx="2162289" cy="2362200"/>
          </a:xfrm>
          <a:prstGeom prst="rect">
            <a:avLst/>
          </a:prstGeom>
          <a:noFill/>
        </p:spPr>
      </p:pic>
      <p:pic>
        <p:nvPicPr>
          <p:cNvPr id="8202" name="Picture 10" descr="http://skaneatelestalk.com/wp-content/uploads/2010/10/FredAstaire.jpg"/>
          <p:cNvPicPr>
            <a:picLocks noChangeAspect="1" noChangeArrowheads="1"/>
          </p:cNvPicPr>
          <p:nvPr/>
        </p:nvPicPr>
        <p:blipFill>
          <a:blip r:embed="rId6" cstate="print"/>
          <a:srcRect/>
          <a:stretch>
            <a:fillRect/>
          </a:stretch>
        </p:blipFill>
        <p:spPr bwMode="auto">
          <a:xfrm>
            <a:off x="6248400" y="0"/>
            <a:ext cx="2743200" cy="2057400"/>
          </a:xfrm>
          <a:prstGeom prst="rect">
            <a:avLst/>
          </a:prstGeom>
          <a:noFill/>
        </p:spPr>
      </p:pic>
      <p:pic>
        <p:nvPicPr>
          <p:cNvPr id="8204" name="Picture 12" descr="http://www.dance-plus.com/Group_Class_Schedule/advanced_ballroom.png"/>
          <p:cNvPicPr>
            <a:picLocks noChangeAspect="1" noChangeArrowheads="1"/>
          </p:cNvPicPr>
          <p:nvPr/>
        </p:nvPicPr>
        <p:blipFill>
          <a:blip r:embed="rId7" cstate="print"/>
          <a:srcRect/>
          <a:stretch>
            <a:fillRect/>
          </a:stretch>
        </p:blipFill>
        <p:spPr bwMode="auto">
          <a:xfrm>
            <a:off x="5791200" y="4271379"/>
            <a:ext cx="3352800" cy="2586621"/>
          </a:xfrm>
          <a:prstGeom prst="rect">
            <a:avLst/>
          </a:prstGeom>
          <a:noFill/>
        </p:spPr>
      </p:pic>
      <p:pic>
        <p:nvPicPr>
          <p:cNvPr id="8206" name="Picture 14" descr="http://www.pickdance.com/images/MichaelEricKoptkeandChelseaFarrah.jpg"/>
          <p:cNvPicPr>
            <a:picLocks noChangeAspect="1" noChangeArrowheads="1"/>
          </p:cNvPicPr>
          <p:nvPr/>
        </p:nvPicPr>
        <p:blipFill>
          <a:blip r:embed="rId8" cstate="print"/>
          <a:srcRect/>
          <a:stretch>
            <a:fillRect/>
          </a:stretch>
        </p:blipFill>
        <p:spPr bwMode="auto">
          <a:xfrm>
            <a:off x="2286000" y="4252322"/>
            <a:ext cx="2057400" cy="260567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 </a:t>
            </a:r>
            <a:r>
              <a:rPr lang="en-US" dirty="0" err="1" smtClean="0"/>
              <a:t>Cha</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200000"/>
              </a:lnSpc>
            </a:pPr>
            <a:r>
              <a:rPr lang="en-US" sz="2400" dirty="0" smtClean="0"/>
              <a:t>Basic Steps</a:t>
            </a:r>
          </a:p>
          <a:p>
            <a:pPr lvl="1">
              <a:lnSpc>
                <a:spcPct val="200000"/>
              </a:lnSpc>
            </a:pPr>
            <a:r>
              <a:rPr lang="en-US" sz="2000" dirty="0" smtClean="0"/>
              <a:t>Side Basic</a:t>
            </a:r>
          </a:p>
          <a:p>
            <a:pPr lvl="1">
              <a:lnSpc>
                <a:spcPct val="200000"/>
              </a:lnSpc>
            </a:pPr>
            <a:r>
              <a:rPr lang="en-US" sz="2000" dirty="0" smtClean="0"/>
              <a:t>Progressive Basic (travels front &amp; back)</a:t>
            </a:r>
          </a:p>
          <a:p>
            <a:pPr lvl="1">
              <a:lnSpc>
                <a:spcPct val="200000"/>
              </a:lnSpc>
            </a:pPr>
            <a:r>
              <a:rPr lang="en-US" sz="2000" dirty="0" smtClean="0"/>
              <a:t>Crossover</a:t>
            </a:r>
          </a:p>
          <a:p>
            <a:pPr lvl="1">
              <a:lnSpc>
                <a:spcPct val="200000"/>
              </a:lnSpc>
            </a:pPr>
            <a:r>
              <a:rPr lang="en-US" sz="2000" dirty="0" smtClean="0"/>
              <a:t>Pivot Turn</a:t>
            </a:r>
          </a:p>
          <a:p>
            <a:pPr lvl="1">
              <a:lnSpc>
                <a:spcPct val="200000"/>
              </a:lnSpc>
            </a:pPr>
            <a:r>
              <a:rPr lang="en-US" sz="2000" dirty="0" smtClean="0"/>
              <a:t>Underarm turn </a:t>
            </a:r>
          </a:p>
          <a:p>
            <a:pPr lvl="1">
              <a:lnSpc>
                <a:spcPct val="200000"/>
              </a:lnSpc>
            </a:pPr>
            <a:r>
              <a:rPr lang="en-US" sz="2000" dirty="0" smtClean="0"/>
              <a:t>Locks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 </a:t>
            </a:r>
            <a:r>
              <a:rPr lang="en-US" dirty="0" err="1" smtClean="0"/>
              <a:t>Cha</a:t>
            </a:r>
            <a:r>
              <a:rPr lang="en-US" dirty="0" smtClean="0"/>
              <a:t>- History</a:t>
            </a:r>
            <a:endParaRPr lang="en-US" dirty="0"/>
          </a:p>
        </p:txBody>
      </p:sp>
      <p:sp>
        <p:nvSpPr>
          <p:cNvPr id="3" name="Text Placeholder 2"/>
          <p:cNvSpPr>
            <a:spLocks noGrp="1"/>
          </p:cNvSpPr>
          <p:nvPr>
            <p:ph type="body" sz="half" idx="4294967295"/>
          </p:nvPr>
        </p:nvSpPr>
        <p:spPr>
          <a:xfrm>
            <a:off x="0" y="1295400"/>
            <a:ext cx="8915400" cy="4572000"/>
          </a:xfrm>
        </p:spPr>
        <p:txBody>
          <a:bodyPr>
            <a:noAutofit/>
          </a:bodyPr>
          <a:lstStyle/>
          <a:p>
            <a:pPr>
              <a:lnSpc>
                <a:spcPct val="150000"/>
              </a:lnSpc>
            </a:pPr>
            <a:r>
              <a:rPr lang="en-US" sz="2200" dirty="0" smtClean="0"/>
              <a:t>Music of the Cha </a:t>
            </a:r>
            <a:r>
              <a:rPr lang="en-US" sz="2200" dirty="0" err="1" smtClean="0"/>
              <a:t>Cha</a:t>
            </a:r>
            <a:r>
              <a:rPr lang="en-US" sz="2200" dirty="0" smtClean="0"/>
              <a:t> came from Cuba.  It evolved from mambo, which was very fast and difficult to dance to.  Cha </a:t>
            </a:r>
            <a:r>
              <a:rPr lang="en-US" sz="2200" dirty="0" err="1" smtClean="0"/>
              <a:t>Cha</a:t>
            </a:r>
            <a:r>
              <a:rPr lang="en-US" sz="2200" dirty="0" smtClean="0"/>
              <a:t> is a slowed down version of mambo, a “polite mambo,” or a “triple mambo”</a:t>
            </a:r>
          </a:p>
          <a:p>
            <a:pPr>
              <a:lnSpc>
                <a:spcPct val="150000"/>
              </a:lnSpc>
            </a:pPr>
            <a:r>
              <a:rPr lang="en-US" sz="2200" dirty="0" smtClean="0"/>
              <a:t>The Cha </a:t>
            </a:r>
            <a:r>
              <a:rPr lang="en-US" sz="2200" dirty="0" err="1" smtClean="0"/>
              <a:t>Cha</a:t>
            </a:r>
            <a:r>
              <a:rPr lang="en-US" sz="2200" dirty="0" smtClean="0"/>
              <a:t> dance is a North American innovation born from Latin migration to North America (particularly New York) and an inter-mixing of musical styles from many parts of the world (especially jazz). </a:t>
            </a:r>
          </a:p>
          <a:p>
            <a:pPr>
              <a:lnSpc>
                <a:spcPct val="150000"/>
              </a:lnSpc>
            </a:pPr>
            <a:r>
              <a:rPr lang="en-US" sz="2200" dirty="0" smtClean="0"/>
              <a:t>Introduced to the U.S in 1954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Tango- Description </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150000"/>
              </a:lnSpc>
            </a:pPr>
            <a:r>
              <a:rPr lang="en-US" sz="2000" dirty="0" smtClean="0"/>
              <a:t>Origin:  Argentina</a:t>
            </a:r>
          </a:p>
          <a:p>
            <a:pPr>
              <a:lnSpc>
                <a:spcPct val="150000"/>
              </a:lnSpc>
            </a:pPr>
            <a:r>
              <a:rPr lang="en-US" sz="2000" dirty="0" smtClean="0"/>
              <a:t>Music: Medium Tempo Orchestral,</a:t>
            </a:r>
          </a:p>
          <a:p>
            <a:pPr>
              <a:lnSpc>
                <a:spcPct val="150000"/>
              </a:lnSpc>
              <a:buNone/>
            </a:pPr>
            <a:r>
              <a:rPr lang="en-US" sz="2000" dirty="0" smtClean="0"/>
              <a:t>	Almost march-like </a:t>
            </a:r>
          </a:p>
          <a:p>
            <a:pPr lvl="1">
              <a:lnSpc>
                <a:spcPct val="150000"/>
              </a:lnSpc>
            </a:pPr>
            <a:r>
              <a:rPr lang="en-US" sz="1600" dirty="0" smtClean="0"/>
              <a:t>Meter: 4/4 </a:t>
            </a:r>
          </a:p>
          <a:p>
            <a:pPr lvl="1">
              <a:lnSpc>
                <a:spcPct val="150000"/>
              </a:lnSpc>
            </a:pPr>
            <a:r>
              <a:rPr lang="en-US" sz="1600" dirty="0" smtClean="0"/>
              <a:t>Tempo:120-128 BPM</a:t>
            </a:r>
          </a:p>
          <a:p>
            <a:pPr lvl="1">
              <a:lnSpc>
                <a:spcPct val="150000"/>
              </a:lnSpc>
            </a:pPr>
            <a:r>
              <a:rPr lang="en-US" sz="1600" dirty="0" smtClean="0"/>
              <a:t>Rhythm:</a:t>
            </a:r>
          </a:p>
          <a:p>
            <a:pPr lvl="1">
              <a:lnSpc>
                <a:spcPct val="150000"/>
              </a:lnSpc>
              <a:buNone/>
            </a:pPr>
            <a:r>
              <a:rPr lang="en-US" sz="1600" dirty="0" smtClean="0"/>
              <a:t>	Slow, slow, slow, quick</a:t>
            </a:r>
            <a:r>
              <a:rPr lang="en-US" sz="1600" dirty="0" smtClean="0"/>
              <a:t>, slow</a:t>
            </a:r>
            <a:endParaRPr lang="en-US" sz="1600" dirty="0" smtClean="0"/>
          </a:p>
          <a:p>
            <a:pPr>
              <a:lnSpc>
                <a:spcPct val="150000"/>
              </a:lnSpc>
            </a:pPr>
            <a:r>
              <a:rPr lang="en-US" sz="2000" dirty="0" smtClean="0"/>
              <a:t>Characteristic Styling</a:t>
            </a:r>
          </a:p>
          <a:p>
            <a:pPr lvl="1">
              <a:lnSpc>
                <a:spcPct val="150000"/>
              </a:lnSpc>
            </a:pPr>
            <a:r>
              <a:rPr lang="en-US" sz="1600" dirty="0" smtClean="0"/>
              <a:t>Smooth</a:t>
            </a:r>
          </a:p>
          <a:p>
            <a:pPr lvl="1">
              <a:lnSpc>
                <a:spcPct val="150000"/>
              </a:lnSpc>
            </a:pPr>
            <a:r>
              <a:rPr lang="en-US" sz="1600" dirty="0" smtClean="0"/>
              <a:t>Dramatic; Stalking or sneaking; </a:t>
            </a:r>
          </a:p>
          <a:p>
            <a:pPr lvl="1">
              <a:lnSpc>
                <a:spcPct val="150000"/>
              </a:lnSpc>
            </a:pPr>
            <a:r>
              <a:rPr lang="en-US" sz="1600" dirty="0" smtClean="0"/>
              <a:t>Slow and slithery</a:t>
            </a:r>
          </a:p>
          <a:p>
            <a:pPr lvl="1">
              <a:lnSpc>
                <a:spcPct val="150000"/>
              </a:lnSpc>
            </a:pPr>
            <a:r>
              <a:rPr lang="en-US" sz="1600" dirty="0" smtClean="0"/>
              <a:t>Could also be sharp and staccato</a:t>
            </a:r>
          </a:p>
        </p:txBody>
      </p:sp>
      <p:pic>
        <p:nvPicPr>
          <p:cNvPr id="4" name="Picture 2" descr="http://immizen.com/wp-content/uploads/2014/03/Tango-Dance-e1368349159737.jpg"/>
          <p:cNvPicPr>
            <a:picLocks noChangeAspect="1" noChangeArrowheads="1"/>
          </p:cNvPicPr>
          <p:nvPr/>
        </p:nvPicPr>
        <p:blipFill>
          <a:blip r:embed="rId2" cstate="print"/>
          <a:srcRect/>
          <a:stretch>
            <a:fillRect/>
          </a:stretch>
        </p:blipFill>
        <p:spPr bwMode="auto">
          <a:xfrm>
            <a:off x="4876800" y="1524000"/>
            <a:ext cx="3667125" cy="3333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down)">
                                      <p:cBhvr>
                                        <p:cTn id="43" dur="500"/>
                                        <p:tgtEl>
                                          <p:spTgt spid="3">
                                            <p:txEl>
                                              <p:pRg st="10" end="10"/>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down)">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Tango</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150000"/>
              </a:lnSpc>
            </a:pPr>
            <a:r>
              <a:rPr lang="en-US" sz="2400" dirty="0" smtClean="0"/>
              <a:t>Basic Steps</a:t>
            </a:r>
          </a:p>
          <a:p>
            <a:pPr lvl="1">
              <a:lnSpc>
                <a:spcPct val="150000"/>
              </a:lnSpc>
            </a:pPr>
            <a:r>
              <a:rPr lang="en-US" sz="2000" dirty="0" smtClean="0"/>
              <a:t>Basic </a:t>
            </a:r>
          </a:p>
          <a:p>
            <a:pPr lvl="1">
              <a:lnSpc>
                <a:spcPct val="150000"/>
              </a:lnSpc>
            </a:pPr>
            <a:r>
              <a:rPr lang="en-US" sz="2000" dirty="0" smtClean="0"/>
              <a:t>Promenade </a:t>
            </a:r>
          </a:p>
          <a:p>
            <a:pPr lvl="1">
              <a:lnSpc>
                <a:spcPct val="150000"/>
              </a:lnSpc>
            </a:pPr>
            <a:r>
              <a:rPr lang="en-US" sz="2000" dirty="0" smtClean="0"/>
              <a:t>Rocks</a:t>
            </a:r>
          </a:p>
          <a:p>
            <a:pPr lvl="1">
              <a:lnSpc>
                <a:spcPct val="150000"/>
              </a:lnSpc>
            </a:pPr>
            <a:r>
              <a:rPr lang="en-US" sz="2000" dirty="0" smtClean="0"/>
              <a:t>Corte</a:t>
            </a:r>
          </a:p>
          <a:p>
            <a:pPr lvl="1">
              <a:lnSpc>
                <a:spcPct val="150000"/>
              </a:lnSpc>
            </a:pPr>
            <a:r>
              <a:rPr lang="en-US" sz="2000" dirty="0" smtClean="0"/>
              <a:t>Side by Side Release</a:t>
            </a:r>
          </a:p>
          <a:p>
            <a:pPr lvl="1">
              <a:lnSpc>
                <a:spcPct val="150000"/>
              </a:lnSpc>
            </a:pPr>
            <a:r>
              <a:rPr lang="en-US" sz="2000" dirty="0" err="1" smtClean="0"/>
              <a:t>Ochoes</a:t>
            </a:r>
            <a:endParaRPr lang="en-US" sz="2000" dirty="0" smtClean="0"/>
          </a:p>
          <a:p>
            <a:pPr>
              <a:lnSpc>
                <a:spcPct val="150000"/>
              </a:lnSpc>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Tango- History</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150000"/>
              </a:lnSpc>
            </a:pPr>
            <a:r>
              <a:rPr lang="en-US" sz="2400" dirty="0" smtClean="0"/>
              <a:t>Originated in Argentina in the mid 19</a:t>
            </a:r>
            <a:r>
              <a:rPr lang="en-US" sz="2400" baseline="30000" dirty="0" smtClean="0"/>
              <a:t>th</a:t>
            </a:r>
            <a:r>
              <a:rPr lang="en-US" sz="2400" dirty="0" smtClean="0"/>
              <a:t> century and was derived from the Argentine </a:t>
            </a:r>
            <a:r>
              <a:rPr lang="en-US" sz="2400" dirty="0" err="1" smtClean="0"/>
              <a:t>milonga</a:t>
            </a:r>
            <a:r>
              <a:rPr lang="en-US" sz="2400" dirty="0" smtClean="0"/>
              <a:t> and </a:t>
            </a:r>
            <a:r>
              <a:rPr lang="en-US" sz="2400" dirty="0" err="1" smtClean="0"/>
              <a:t>candombe</a:t>
            </a:r>
            <a:endParaRPr lang="en-US" sz="2400" dirty="0" smtClean="0"/>
          </a:p>
          <a:p>
            <a:pPr>
              <a:lnSpc>
                <a:spcPct val="150000"/>
              </a:lnSpc>
            </a:pPr>
            <a:r>
              <a:rPr lang="en-US" sz="2400" dirty="0" smtClean="0"/>
              <a:t>Tango is often times referred to as the music of the immigrants </a:t>
            </a:r>
            <a:r>
              <a:rPr lang="en-US" sz="2400" smtClean="0"/>
              <a:t>to Argentina. </a:t>
            </a:r>
            <a:endParaRPr lang="en-US" sz="2400" dirty="0" smtClean="0"/>
          </a:p>
          <a:p>
            <a:pPr>
              <a:lnSpc>
                <a:spcPct val="150000"/>
              </a:lnSpc>
              <a:buNone/>
            </a:pPr>
            <a:endParaRPr lang="en-US" sz="2400" dirty="0" smtClean="0"/>
          </a:p>
        </p:txBody>
      </p:sp>
    </p:spTree>
    <p:extLst>
      <p:ext uri="{BB962C8B-B14F-4D97-AF65-F5344CB8AC3E}">
        <p14:creationId xmlns:p14="http://schemas.microsoft.com/office/powerpoint/2010/main" val="94848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Rumba</a:t>
            </a:r>
            <a:endParaRPr lang="en-US" dirty="0"/>
          </a:p>
        </p:txBody>
      </p:sp>
      <p:sp>
        <p:nvSpPr>
          <p:cNvPr id="3" name="Text Placeholder 2"/>
          <p:cNvSpPr>
            <a:spLocks noGrp="1"/>
          </p:cNvSpPr>
          <p:nvPr>
            <p:ph type="body" sz="half" idx="4294967295"/>
          </p:nvPr>
        </p:nvSpPr>
        <p:spPr>
          <a:xfrm>
            <a:off x="0" y="1524000"/>
            <a:ext cx="8915400" cy="4572000"/>
          </a:xfrm>
        </p:spPr>
        <p:txBody>
          <a:bodyPr>
            <a:noAutofit/>
          </a:bodyPr>
          <a:lstStyle/>
          <a:p>
            <a:pPr>
              <a:lnSpc>
                <a:spcPct val="150000"/>
              </a:lnSpc>
            </a:pPr>
            <a:r>
              <a:rPr lang="en-US" sz="2400" dirty="0" smtClean="0"/>
              <a:t>Origin:</a:t>
            </a:r>
          </a:p>
          <a:p>
            <a:pPr>
              <a:lnSpc>
                <a:spcPct val="150000"/>
              </a:lnSpc>
            </a:pPr>
            <a:r>
              <a:rPr lang="en-US" sz="2400" dirty="0" smtClean="0"/>
              <a:t>Music: Medium Tempo Latin Music </a:t>
            </a:r>
          </a:p>
          <a:p>
            <a:pPr lvl="1">
              <a:lnSpc>
                <a:spcPct val="150000"/>
              </a:lnSpc>
            </a:pPr>
            <a:r>
              <a:rPr lang="en-US" sz="2000" dirty="0" smtClean="0"/>
              <a:t>Meter: 4/4 </a:t>
            </a:r>
          </a:p>
          <a:p>
            <a:pPr lvl="1">
              <a:lnSpc>
                <a:spcPct val="150000"/>
              </a:lnSpc>
            </a:pPr>
            <a:r>
              <a:rPr lang="en-US" sz="2000" dirty="0" smtClean="0"/>
              <a:t>Tempo:128-144 BPM </a:t>
            </a:r>
          </a:p>
          <a:p>
            <a:pPr lvl="1">
              <a:lnSpc>
                <a:spcPct val="150000"/>
              </a:lnSpc>
            </a:pPr>
            <a:r>
              <a:rPr lang="en-US" sz="2000" dirty="0" smtClean="0"/>
              <a:t>Rhythm:</a:t>
            </a:r>
          </a:p>
          <a:p>
            <a:pPr lvl="2">
              <a:lnSpc>
                <a:spcPct val="150000"/>
              </a:lnSpc>
              <a:buNone/>
            </a:pPr>
            <a:r>
              <a:rPr lang="en-US" sz="1600" dirty="0" smtClean="0"/>
              <a:t>Slow quick </a:t>
            </a:r>
            <a:r>
              <a:rPr lang="en-US" sz="1600" dirty="0" err="1" smtClean="0"/>
              <a:t>quick</a:t>
            </a:r>
            <a:r>
              <a:rPr lang="en-US" sz="1600" dirty="0" smtClean="0"/>
              <a:t>, slow quick </a:t>
            </a:r>
            <a:r>
              <a:rPr lang="en-US" sz="1600" dirty="0" err="1" smtClean="0"/>
              <a:t>quick</a:t>
            </a:r>
            <a:endParaRPr lang="en-US" sz="1600" dirty="0" smtClean="0"/>
          </a:p>
          <a:p>
            <a:pPr>
              <a:lnSpc>
                <a:spcPct val="150000"/>
              </a:lnSpc>
            </a:pPr>
            <a:r>
              <a:rPr lang="en-US" sz="2400" dirty="0" smtClean="0"/>
              <a:t>Characteristic Styling:  </a:t>
            </a:r>
          </a:p>
          <a:p>
            <a:pPr marL="754380" lvl="1" indent="-342900">
              <a:lnSpc>
                <a:spcPct val="150000"/>
              </a:lnSpc>
            </a:pPr>
            <a:r>
              <a:rPr lang="en-US" sz="2000" dirty="0" smtClean="0"/>
              <a:t>Rhythm or Latin </a:t>
            </a:r>
          </a:p>
          <a:p>
            <a:pPr marL="754380" lvl="1" indent="-342900">
              <a:lnSpc>
                <a:spcPct val="150000"/>
              </a:lnSpc>
            </a:pPr>
            <a:r>
              <a:rPr lang="en-US" sz="2000" dirty="0" smtClean="0"/>
              <a:t>Slow and sensual with hip movements</a:t>
            </a:r>
          </a:p>
          <a:p>
            <a:pPr marL="754380" lvl="1" indent="-342900">
              <a:lnSpc>
                <a:spcPct val="150000"/>
              </a:lnSpc>
            </a:pPr>
            <a:r>
              <a:rPr lang="en-US" sz="2000" dirty="0" smtClean="0"/>
              <a:t>Cuban motion toe leads</a:t>
            </a:r>
          </a:p>
        </p:txBody>
      </p:sp>
      <p:pic>
        <p:nvPicPr>
          <p:cNvPr id="6146" name="Picture 2" descr="http://www.buzzle.com/img/articleImages/364355-4718-22.jpg"/>
          <p:cNvPicPr>
            <a:picLocks noChangeAspect="1" noChangeArrowheads="1"/>
          </p:cNvPicPr>
          <p:nvPr/>
        </p:nvPicPr>
        <p:blipFill>
          <a:blip r:embed="rId2" cstate="print"/>
          <a:srcRect/>
          <a:stretch>
            <a:fillRect/>
          </a:stretch>
        </p:blipFill>
        <p:spPr bwMode="auto">
          <a:xfrm>
            <a:off x="5562600" y="1676400"/>
            <a:ext cx="3314700" cy="3314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Rumba</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150000"/>
              </a:lnSpc>
            </a:pPr>
            <a:r>
              <a:rPr lang="en-US" sz="2400" dirty="0" smtClean="0"/>
              <a:t>Basic Steps</a:t>
            </a:r>
          </a:p>
          <a:p>
            <a:pPr lvl="1">
              <a:lnSpc>
                <a:spcPct val="150000"/>
              </a:lnSpc>
            </a:pPr>
            <a:r>
              <a:rPr lang="en-US" sz="2000" dirty="0" smtClean="0"/>
              <a:t>Basic Box</a:t>
            </a:r>
          </a:p>
          <a:p>
            <a:pPr lvl="1">
              <a:lnSpc>
                <a:spcPct val="150000"/>
              </a:lnSpc>
            </a:pPr>
            <a:r>
              <a:rPr lang="en-US" sz="2000" dirty="0" smtClean="0"/>
              <a:t>Rotating Box </a:t>
            </a:r>
          </a:p>
          <a:p>
            <a:pPr lvl="1">
              <a:lnSpc>
                <a:spcPct val="150000"/>
              </a:lnSpc>
            </a:pPr>
            <a:r>
              <a:rPr lang="en-US" sz="2000" dirty="0" smtClean="0"/>
              <a:t>Crossover Breaks (Front)</a:t>
            </a:r>
          </a:p>
          <a:p>
            <a:pPr lvl="1">
              <a:lnSpc>
                <a:spcPct val="150000"/>
              </a:lnSpc>
            </a:pPr>
            <a:r>
              <a:rPr lang="en-US" sz="2000" dirty="0" smtClean="0"/>
              <a:t>Cross Over Breaks (Back)</a:t>
            </a:r>
          </a:p>
          <a:p>
            <a:pPr lvl="1">
              <a:lnSpc>
                <a:spcPct val="150000"/>
              </a:lnSpc>
            </a:pPr>
            <a:r>
              <a:rPr lang="en-US" sz="2000" dirty="0" smtClean="0"/>
              <a:t>Side Breaks</a:t>
            </a:r>
          </a:p>
          <a:p>
            <a:pPr lvl="1">
              <a:lnSpc>
                <a:spcPct val="150000"/>
              </a:lnSpc>
            </a:pPr>
            <a:r>
              <a:rPr lang="en-US" sz="2000" dirty="0" smtClean="0"/>
              <a:t>Pivot Turns</a:t>
            </a:r>
          </a:p>
          <a:p>
            <a:pPr lvl="1">
              <a:lnSpc>
                <a:spcPct val="150000"/>
              </a:lnSpc>
            </a:pPr>
            <a:r>
              <a:rPr lang="en-US" sz="2000" dirty="0" smtClean="0"/>
              <a:t>Underarm Turn</a:t>
            </a:r>
          </a:p>
          <a:p>
            <a:pPr lvl="1">
              <a:lnSpc>
                <a:spcPct val="150000"/>
              </a:lnSpc>
            </a:pPr>
            <a:r>
              <a:rPr lang="en-US" sz="2000" dirty="0" smtClean="0"/>
              <a:t>Fifths</a:t>
            </a:r>
          </a:p>
          <a:p>
            <a:pPr lvl="1">
              <a:lnSpc>
                <a:spcPct val="150000"/>
              </a:lnSpc>
            </a:pPr>
            <a:r>
              <a:rPr lang="en-US" sz="2000" dirty="0" smtClean="0"/>
              <a:t>Cuban Walks</a:t>
            </a:r>
          </a:p>
          <a:p>
            <a:pPr marL="457200" lvl="1" indent="0">
              <a:lnSpc>
                <a:spcPct val="150000"/>
              </a:lnSpc>
              <a:buNone/>
            </a:pPr>
            <a:endParaRPr lang="en-US" sz="2000" dirty="0" smtClean="0"/>
          </a:p>
        </p:txBody>
      </p:sp>
      <p:pic>
        <p:nvPicPr>
          <p:cNvPr id="5122" name="Picture 2" descr="http://thumbs.dreamstime.com/x/rumba-dance-26723544.jpg"/>
          <p:cNvPicPr>
            <a:picLocks noChangeAspect="1" noChangeArrowheads="1"/>
          </p:cNvPicPr>
          <p:nvPr/>
        </p:nvPicPr>
        <p:blipFill>
          <a:blip r:embed="rId2" cstate="print"/>
          <a:srcRect/>
          <a:stretch>
            <a:fillRect/>
          </a:stretch>
        </p:blipFill>
        <p:spPr bwMode="auto">
          <a:xfrm>
            <a:off x="4572000" y="1752600"/>
            <a:ext cx="2857500" cy="4286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wipe(down)">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Rumba-History</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150000"/>
              </a:lnSpc>
            </a:pPr>
            <a:r>
              <a:rPr lang="en-US" sz="2400" dirty="0" smtClean="0"/>
              <a:t>Rumba is a composite of several dances form Cuba including the guaracha, bolero, son, </a:t>
            </a:r>
            <a:r>
              <a:rPr lang="en-US" sz="2400" dirty="0" err="1" smtClean="0"/>
              <a:t>guagira</a:t>
            </a:r>
            <a:r>
              <a:rPr lang="en-US" sz="2400" dirty="0" smtClean="0"/>
              <a:t>, </a:t>
            </a:r>
            <a:r>
              <a:rPr lang="en-US" sz="2400" dirty="0" err="1" smtClean="0"/>
              <a:t>danzon</a:t>
            </a:r>
            <a:endParaRPr lang="en-US" sz="2400" dirty="0" smtClean="0"/>
          </a:p>
          <a:p>
            <a:pPr>
              <a:lnSpc>
                <a:spcPct val="150000"/>
              </a:lnSpc>
            </a:pPr>
            <a:r>
              <a:rPr lang="en-US" sz="2400" dirty="0" smtClean="0"/>
              <a:t>All have similar rhythms that can be traced to religious and ceremonial dances of Africa</a:t>
            </a:r>
          </a:p>
          <a:p>
            <a:pPr marL="457200" lvl="1" indent="0">
              <a:lnSpc>
                <a:spcPct val="150000"/>
              </a:lnSpc>
              <a:buNone/>
            </a:pPr>
            <a:endParaRPr lang="en-US" sz="2000" dirty="0" smtClean="0"/>
          </a:p>
        </p:txBody>
      </p:sp>
    </p:spTree>
    <p:extLst>
      <p:ext uri="{BB962C8B-B14F-4D97-AF65-F5344CB8AC3E}">
        <p14:creationId xmlns:p14="http://schemas.microsoft.com/office/powerpoint/2010/main" val="271866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Foxtrot- Description </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150000"/>
              </a:lnSpc>
            </a:pPr>
            <a:r>
              <a:rPr lang="en-US" sz="2000" dirty="0" smtClean="0"/>
              <a:t>Origin:  America</a:t>
            </a:r>
          </a:p>
          <a:p>
            <a:pPr>
              <a:lnSpc>
                <a:spcPct val="150000"/>
              </a:lnSpc>
            </a:pPr>
            <a:r>
              <a:rPr lang="en-US" sz="2000" dirty="0" smtClean="0"/>
              <a:t>Music: Medium Tempo Jazz Swing</a:t>
            </a:r>
          </a:p>
          <a:p>
            <a:pPr>
              <a:lnSpc>
                <a:spcPct val="150000"/>
              </a:lnSpc>
              <a:buNone/>
            </a:pPr>
            <a:r>
              <a:rPr lang="en-US" sz="2000" dirty="0" smtClean="0"/>
              <a:t>	Music </a:t>
            </a:r>
          </a:p>
          <a:p>
            <a:pPr lvl="1">
              <a:lnSpc>
                <a:spcPct val="150000"/>
              </a:lnSpc>
            </a:pPr>
            <a:r>
              <a:rPr lang="en-US" sz="1600" dirty="0" smtClean="0"/>
              <a:t>Meter: 4/4 </a:t>
            </a:r>
          </a:p>
          <a:p>
            <a:pPr lvl="1">
              <a:lnSpc>
                <a:spcPct val="150000"/>
              </a:lnSpc>
            </a:pPr>
            <a:r>
              <a:rPr lang="en-US" sz="1600" dirty="0" smtClean="0"/>
              <a:t>Tempo:120-136 beats per minute </a:t>
            </a:r>
          </a:p>
          <a:p>
            <a:pPr lvl="1">
              <a:lnSpc>
                <a:spcPct val="150000"/>
              </a:lnSpc>
            </a:pPr>
            <a:r>
              <a:rPr lang="en-US" sz="1600" dirty="0" smtClean="0"/>
              <a:t>Rhythm:  Slow slow quick </a:t>
            </a:r>
            <a:r>
              <a:rPr lang="en-US" sz="1600" dirty="0" err="1" smtClean="0"/>
              <a:t>quick</a:t>
            </a:r>
            <a:endParaRPr lang="en-US" sz="1600" dirty="0" smtClean="0"/>
          </a:p>
          <a:p>
            <a:pPr>
              <a:lnSpc>
                <a:spcPct val="150000"/>
              </a:lnSpc>
            </a:pPr>
            <a:r>
              <a:rPr lang="en-US" sz="2000" dirty="0" smtClean="0"/>
              <a:t>Characteristic Styling:  </a:t>
            </a:r>
          </a:p>
          <a:p>
            <a:pPr lvl="1">
              <a:lnSpc>
                <a:spcPct val="150000"/>
              </a:lnSpc>
            </a:pPr>
            <a:r>
              <a:rPr lang="en-US" sz="1600" dirty="0" smtClean="0"/>
              <a:t>Smooth, progressive dance</a:t>
            </a:r>
          </a:p>
          <a:p>
            <a:pPr lvl="1">
              <a:lnSpc>
                <a:spcPct val="150000"/>
              </a:lnSpc>
            </a:pPr>
            <a:r>
              <a:rPr lang="en-US" sz="1600" dirty="0" smtClean="0"/>
              <a:t>Heel leads</a:t>
            </a:r>
          </a:p>
          <a:p>
            <a:pPr lvl="1">
              <a:lnSpc>
                <a:spcPct val="150000"/>
              </a:lnSpc>
            </a:pPr>
            <a:r>
              <a:rPr lang="en-US" sz="1600" dirty="0" smtClean="0"/>
              <a:t>Long, continuous flowing movements </a:t>
            </a:r>
          </a:p>
          <a:p>
            <a:pPr lvl="1">
              <a:lnSpc>
                <a:spcPct val="150000"/>
              </a:lnSpc>
            </a:pPr>
            <a:r>
              <a:rPr lang="en-US" sz="1600" dirty="0" smtClean="0"/>
              <a:t>Simple combination of walks and chasses ideal for social dancing</a:t>
            </a:r>
          </a:p>
          <a:p>
            <a:pPr lvl="1">
              <a:lnSpc>
                <a:spcPct val="150000"/>
              </a:lnSpc>
            </a:pPr>
            <a:endParaRPr lang="en-US" sz="1600" dirty="0" smtClean="0"/>
          </a:p>
        </p:txBody>
      </p:sp>
      <p:sp>
        <p:nvSpPr>
          <p:cNvPr id="1026" name="AutoShape 2" descr="data:image/jpeg;base64,/9j/4AAQSkZJRgABAQAAAQABAAD/2wCEAAkGBxQTEhUUEhIUFRQVFxgVFRUXFhQVFRgVFRQYFhQVFBUYHSggGBolHBQVITEhJSkrLi4uFx80ODMsNygtLisBCgoKBQUFDgUFDisZExkrKysrKysrKysrKysrKysrKysrKysrKysrKysrKysrKysrKysrKysrKysrKysrKysrK//AABEIAL0A8AMBIgACEQEDEQH/xAAcAAACAwEBAQEAAAAAAAAAAAAEBQIDBgcBAAj/xABBEAACAQIEAwYDBgMHAgcAAAABAhEAAwQSITEFQVEGImFxgZETMqEHFFKxwfBCYoIjM3KS0eHxQ3MVRFNjg6LC/8QAFAEBAAAAAAAAAAAAAAAAAAAAAP/EABQRAQAAAAAAAAAAAAAAAAAAAAD/2gAMAwEAAhEDEQA/ANEDXpNQFSFAt41bLFI5SaVNhTTriR1XwFBuKAH7m3h71JMI37NHLVlAvfCN4e9enCt4e9HRUbgoAfuzeHvUDhW8PejytWYbD52jWNyQJIFAHheF3X1VdBu2sAcyTFMLXZ3Ok28RYYyBll1MzCjUc+tM8QCLLhDl7hXWRA6ism2ENz4Tp8y2mtFpIPdMoY66tQFY/g96yQLixOxkMJ5iRzoU2G8KeYW3iCGF24CpBd1I3IXfwNKy37/KgG+7t4V992bw96Jr3NQBtYbw96kuFaeXpqfTxq5mpjwLDZ312AJ8zQD2uFomZsRcKqi5mFsFo6Kz7Zz+EAnrvSfF9o+GyVX7whAEMTmLE8shGnvW8xuER0KlRHJQAI6EetcXPZfEX8VctJBg6sZhcxhAxE6k6AUGp4deW+ma06sAYPIho2I5UT91bqKyPYsPaxjWWUqYuLdEzqh0PmDOvQ1vAKAA4VvCo/dD1o81HNQA/dD1FROGbwo9qrNAF91bwqtsKaOY1GaABsKfCq2whpiarJoNgpqYNDhqsV6AfiI1X1qp8E4CkqwD/J3T3v8ACetHpgnvOFQAkDUkwoBMSxre4eyUtIjHOVEFssajYxtQc7w/CbrXPh5CrDfMCoA5Emr7/BryRNsmTEr39Z0mNprZuxjcex2qr7yQAQ0noFoMV9wuZxb+Gwc7AiJ8iast8CvsCRbIgx3iFk+E79K113FMO6S2umnX+WqcS7T3bmp08RB6ax0oMTbwzF/hkFWmCCNR6U2+D92Mg5nOkCBp01PlTX5wWNkNciDIysO9osyDmOunhXOO1zu1xrm9tSV1Hftu3ywf0PSgbccxi3NboZVBhRmBDjmjKNY2ozstfsycqw572kxr4HauZ4drvyhgQdYg6TE6TptXROBWgkXGAkiKAnjFq619Mt1VtZWlDoWaNDM7cvWlB3oniWGzXhdL5gF0XQgT0PpVOWgiDXzVPJXxWgpo/hF/K8ATm7u8RPOgmWpWmykEGg0tlWCyzSdiYjUbxz96Bu3LaZyykBmVjlAzFl+XU1XwpcxChmAWWiR3j/EzkiT6RyoJouNCsNDAEjcb0EeG8AbF425fFk2ruSSTcBtl2hRsPmYL9KHXEoZh1kEqRmBhlJBBjmCK6D2btKtm3/NcYk8yynT6GK/N1y86XLg1B+I8g7yHbfx3oOmvfUfxL70CnHcMWyfHTNtroPRjpXOr3EXYamY9KAQfvlQdmcddP3y6ioGud8B7SPh+65L2fwGZXxQ8vKt3gsbburntOHWYMaEHeGHI0FpFRYVZNQdqCk1AirHFQNBq6ttiq1FEW6Arhd3JeSdm7reTbH0I+tbewQNJGnM7enWue3Rr6U17MYxhcZCWZchgbhY106b0GlxtgbrSe5JMDQeJ03p78cMO7BTqI1PTzoHFWJbQSOYEUC0DQzOvKeXNtKFukHvqBmALGRGgiAPGmV6xKj8QGvI6k5QfrS/HXAgAznmDoDoBtQBY+CFQZs8q2uhJJ3jyFUWCAzyFi5qwI0JHzAj1B9at4JdVyjH54ZZjnHdPt+dU46FY9ZJXx1iPaKAC/wAIsK0okMTsTIEc4qH3YAye8dQJ5A7wKPw1rO/SdJPLYfmRQj6GOYJBHQjcUHotjoPavvhDoK8VqnmoI/DHQe1fZB0HtXuavaCr4a/hFffCXoPapNXhNB58IEEbTpI7p8YI2q/BWrQZQyhE2JVVJA9fHnVCmlPavi5w2HLoO+zC2k7BmVjm9ApoOjLY7ht20gAq9vvSMwfOWJ5jQaCsfgezWCsWcdiMXZt3X+8YljmGb4ahy1pEPIGQfM+FJ/sRx4yYmwScym26kkk5CpTKJ5Aj/wC9J/tUvXbGOvC3cdLWLs2nuKsBbhClGn/LGkb0HNbSkiIJ8hOkTy8AfavkWa6VwXjfD8HglxNu0px+S5YylmbM0w110mFSCPPUcq5oAQNDQe3UonhXE7mHuB7TANsQdVYdHXmKHL9a8K6UHW+z/G7eKSVAV1/vLe5B/EDzU9aZZR0+lcZ4djrll89t8jLsR0O4PIg+PSt72V7Vm+3wr+Vbh+RhoHP4SvJvzoNOyDp9Kg6iNvpUyapc0D+2tXoKglXJQQurr6Uz4EAiXrnPS2vmZY/pS+4hLCBM6QN56CmGLsGyio28lyByLQIPkFoIcPxyWrjFmYZo1AzARMsR18a0djEBgGHyN8pBEt00G1YRwSSRyp12QwjNdJzEIgDMBsWOij6NQPuL22yQoIZ/4vwnkAf3tWP48YRbca5QWg6idSCORNbTjxYjKpGokg6es1k8RglDd46nrrJ2OvWg9wJVLcKADG/M9Z60Pfsm6hcMJtMCfGdwOvj0iqcU4XSd9KBuYpB3A/zdwAGdTyIHPn6UBeFxCBbbAlg/fXkGynmfwgga86O4whu20vhRJ/vSu/8AKxHQ660JisJC4e33sqqECqNxc3Zn/hGggxyPWtbY4cpt5LijLlCmJUwNJ09KDBFor4PRfEOHtacoeWxMaqdjpQwwzEwoknkKD1BO378Ki9yKuxbJh8oZyztqQo/ANljfVgKAN1nTMVyPtlYaCNyT60FjX6kt4UEtozVmQ0BguCk3bPC/Gwd0DVkAur5pvH9JYetXvmHOrLCk/NBB0ImNCIM+5oMD9n3GhhsbaYmEu/2TnYQ0ZG9Gj3Nbj7Y+Gl7NjEjX4TG08iO5djJ7OpH9YrkvEsL8K7ctTPw3dJ5wrEA+wmuodleOpj8IcHiblsNdRrWZ3RCrqJRzmYZgYBkTqGoORE619mr27aKsVYQykhh0IMEV5loJATrWu7N8BsY7DMFb4OKsnvEmUuI3yF1OoIgiR1GlZPJ1NH9nOKnDXxciVPdcdUb5o8dJHlQecR4Tdw7Zb1srro26N4q40NU/dyDI3GvMGdwfCK7FdwyX7UErctXBI10ZTqGU8jWLxHZq98c2LSm4zDMjbD4fMux0GWILExqKBt2T40cRbIuNN62e8dJZT8r+e4NN3estb7CY+3/bYY2bzJqVw91brQeUEDOP8JNO8GzXEVyCjH5kIIKtsVI5QQdKDZIavSh1FWoaBtw/LbDXWYAhGKk6hQNCznkxmFHnQ2Nuksc243EjQ9DRPCsGMQGstIGlyQYgjuiV/iG+9MOF9m1srDGZ1JImfOgymXWtzwnC/AswfmbvN5nl6CKtt8LszPw0BUyIEajrVeOvE6BSfyoA8VdJM8tR5DSlmMcBWO4APLkNtv0ovFTG3Xn+lLcbdhIHT3NBmMYmZmyvpskCS2Qd5iRpJmQKacH4TbVUNy0M8A94SRpuQBuYqeCwSXbRmVh2ykQB3dQQdfxEVWvEbi6OBvM5iCw2kRM6UDdr4VsyiSFjbXyGsTSle3Dtea3btB2ttD5Q4mOQaCD6VTaxzXMyOAomZBbbzPOp/wDiyKAllM0aQuoHmaB3fv27yB71tkYAwMwBA8eVZ+5j0KlcOJI0+I23vzHlXmUuc2Jbu6EWlPdbrmbdj4UPevDWNBOg6DkKAexZW2c0l7h3uN8x8B+EeVQuXQwYB4OwjU5jsINU3rutVW78GQBMydN9I1PhQM8PaDSHYKw0lRKE89NwfKqMWDbOVvMEGQ3iDV+H4jhyoa8W+KBBKqwlZMCDp60NxTH2b1jEWhbgJh7twMSZGUDUHzK0AfxZNMMIp6GuLWuI3V2uOPJmom5xi+y5Tfulemc/Xr6zQXdrMQGxmIKiAbjADrlhZ9cpP9VJhUjRnC+EXr/xPhIX+EhuPHJBzHU+HhQO+B8BxHFTea2yG9Zt24SFQ3dxAOgzabnes/isG9tilxHtuNCrqVYeYOtHdnuOXMKL4tSGvWxbzgkFO+GzLHPT60d2w7XXse1tryqvwrYQBeZ0zuW3JYqDrMUGfO8V6hA0OtUqNZr199KDf/ZvxclXwzn5R8S14D/qKPDZh610fgNtWulbmqFSXB2KqQwDdVkAkc4FcI7PY/4OKtXOSuA3+Fu68+hNdswuLayzFdTlZBpprz8dqDYYnGLcEWrtskDRUZCwIGmxjL4CsTxzGFrsNbKQPlZSpB/EpIkieWtCOonQAbkRpqTPLahsRfJ1M5oCkkkyBMnXme77UGqWppUFq+xazMqjdiF9zFBruzGEy2zcI71w+yjYfmfWmbPpP0qwAKoAGg0HkNqGz9wz1igkQo1O/XWl+Iuf80Y9Lm1HlQU4i2CNW/46Ck+IWVJ5ZoXy0H5mm2T1oLidmFyxuRHqZ/SgVhzbQkQVaV11ytMn3qq2itrmE8oiQD8wE7cqOuW5DJHzjMP8Q3pGwH7/AH4UDAYC2FMgQddTpPPShVe3bEgg/wAqnU0E4Hj70FiLoFBfxHiucjTKBsJmTzJoF8aOtKMdiwCaW3MZQPnxQqp8UBrNZ44qvhfmg0Ixs86k926bF6xbNtVxChHZlLMo55CGETzmR4Uv4dZJO1aXC2FAGmtBh1+z24dr9v1Vh+RNGYf7M7hHfxNpfJHb8yK39sCi7UUGFw32X2h/eYm43+BUX6sT+VMOJYK1w3AXzhlfMwALlszsx7iliIAC520AG5rX5fCl3aXFLYwl646hgqFcpAIYsMqj3M+lBwlVjbl+5qgg71e3dETVapP7gUFZOkDWohaudAIr1wIoBysV3DDX89q2/wCJEb1Kia4ka7L2bacHhyf/AEl+lARcWg760ycUvxNBqQab9m7Ga9m5Wxm9dl+tKlFafs1Yy2y3N3j+ldvqTQaNtqBunT1o69tS683dNBPPrS+YYjkauuXo9qGvzpruKCVjQ76f61Vf1bXkdBXyQx6aGfSoXPPYGgX3zpmG6nN6cxWc4spS6QPlbvL5H/ea1NtZBB6CPGd6TcXws2w3O2cv9J/3j3oM7fukUkx2INP7uGJ5UtxXDqDMX2JocinV7h9UNgaBQRXgozE2gKDNBoeEX60Nm5WJwF+DWrwF2QNaBzYajrBpZbNHYd6BgtYH7X8ZFrD2hHfd7jf/ABgKvpNxvat2DXIvtTx2fGZAdLNtUjxaWb9KDHF5q+0nd+vpVFpMxj3q1m28aCtl1019TX1wRFTJjWq8paSAdBJ02HU0EK6/2LZmwNgsNgyjxVXIB9q5AvP97V3LgmG+HhrCdLSe5En86CwrQGLWmjigMculBp0rZ4K1lS2vQD3OprHYVczKo5kD61tVeX9dqA3EHSlmJ2NGX2oG82jelBWXqNwSIHmKqfYVNG0Hh+U0AaPBPjpXly53T6/lU8UsNptVRTfpQXWxrI2igrmHkusd0gj1jSmIWPKK8CTB9P8ASgx2X/fzqq9ZJ2FMcfay3GU7gn66/rQ1AgxVg0svWzT/ABjb0nvtQIMXbNAtbNNcZcmg4oB0Ug1oODXToKTxrRWEeDNBtLKzRttKUYLFaAUyXE0BV3EqiF7jBUUFmY8lFcL7RY/7xiLt+MouNIH8oECfGAD610f7Q8dkwTDndZbY8h3m+g+tcmJkigJtLlXxOp/SqidfKrr7VQtB66EmK1fD+FheFYvEsIz3LNm34qtzNePlJUehpLgeG3bzhLNtrj/hUT4DMToo8Sa7Bi+yufhq4EMAyIpDbL8YEsZPQmRNBwyzaLFVG7EKPNjH+lfobEWoYiNu6PJdBXKOAdisW19PiWTZW1cU3GeBoGBOT8R05V1W+8sT1NBU1ug8bb0o6g8W00Gj7P63l8Jb2Gn51q8K3erM9l7etxugAB8yZrQYImaBjfOnvS29s3kKOvnSl17+LyFAMx7o86tsroQefOqSJFXYd9OvKKCsrOlUINY86JuGNpjl19aovW5GYHX960BKMsQdCNBU8ndMGYM0HaT3o+wpII8Y99KBL2iwW10c+6//AOD+noKz9xtK3L2gyFX2IyHwn5T9KwHFFa2xRt1MHxHJvUUCzFvSjFNvRuJu0vxAmgV3daiqTR9jBk8qPs8MPSgU28NVlixrTz7gelXYfhfhQQwViRTS1hqIw2Fy8qvuFUBdvlQF28FUSaDmn2q4mbtmzOlu2XI/muEb9dFEeZrBMffSjuJcQuYm4bt5sztudgAPlUDkANIoRtdqD13nXerbazsBoJPWB/zQ46fua9BoOrfZLxBzbvWiirlK3A4gOwaRlPMqImfGtq16DXMPs/4rlvWy50JNot1DRlnyNdRaxrqNf3/vQVX756mlzXdaYX8OaEXCEGggHJFC3DrTP4Wm1BXrOu1BseA24sSf4mJ9AIppgjQFl1W0iyPlBP5misNeA1JABmgZ3NqXXzoaJvYoREMZ12oO/ckTt50FNp/1qFttIry0N/Ko2dTFATuCOh+legb9IqvN18/apjfwNB8o2o7ADf0oW2v0/I0VYME+IoLMnProfMbVme2fCDcQXUHetA5wP4re59V/ImtW8EEDmPry/KqLbcx6/rQcXux1r3CIGO9Nu3fBPuz5kH9hckpGyNubfh1Hh5Vm+HYiGoNJh8EoMimVnDChcE0imFk0Hq4YURZwteJRdpaCDYasp9peKFnAuoYB7pW2onvMpM3IHgIHrW0CzXAu2/HfvmKe4hPw1/s7U/gUwWjlmOvtQZ64ajtX3PrU1EGTrzPlQdE+yTsjaxS4p8Ss28q2FI3Fy53mdTyKKF/zViO0PB3wmIu2LnzW2ieRB1Vh4EQfev0B2P4WcLgrNoiLhX4t3/uXO8w9BlHpWE+27g5LWMUo0YGxc8GQZrZPmucf00GD4IjNbuFDJBXbQiQdR5GK7zwbEi/YtXiINxASP5tm+oPvX5zweLe04ZTB5+InY1277NeJC7hIH/TY6cwrEmD5GfcUGpeyKHewKIY1QxoKzZFCXbYolmoa81BXaxTL4jof9a13DnT4SyRqJIiTrtBrE1p2DKq76AeW24oGONvOTCkAAjYCfWo3rcAzQ+DuO51OnU6GaMvtJoBLezeVVWG71FWtiPCl9o60BZOuuuu3hXtp4J6b1CN69yRQH2hI66mCKItKAQW26UswuKK7HSII5f8ANGWWzDeaAspzXY1RmIOxII1gbeNenD+Y/KgvgEbgxPSgJ4jwxMRZa1dBKtG26kaq48Qda4lxDhtzC4hrN0d5D8w+VlPy3F8G/MGu3YVyDIzeM7UJ2n7P4fFhTfBR0EJcUgOAdx0YaDQ+NBz/AIU0im1k0oxeBOEvfCNwOCA6sNJUnmvIyCKZWW58qA62aKttQDXlXVmCjqdKC4p2owuGXNdvKdO6iEM7eQB+poCe2XEVsYO+zOEZrbJb1gs7LEKNydeVfn9V9BT7tV2jfiGIDrbYIihbaTmyjUsxI5nmfCk74crE/wAQDDUHQ7HT8qCj4YrTfZrwP71j7YcTbt/213oQmqqfAtHsaQfDrsf2OcM+Hhbl8jvYh4H/AGrRIAHmxY+goNzdeSTz5+dLu0XBxjMLdw5ALOs25/huqJtkHlrpPjRzNU7bRQfmzAYBbxKu5t3ByYTJGjA6iGEUfwvB4qxdU4d3Esom2zRM/LcA02Gxpj9qPCxhuIuyjKl4C+vIS/8AeAR/MCf6qH7FdqHw+KtsAzrmXMNMzMoIUiefLbag7Ngcat+2t1JCuJEgqdCQdD4ipGlnZi/dOEti/mzqWXvKE7qtoQB/CeXhR7XBQRuUHeOtXXbwoNr4O5oE3wm/n96d4Liuv9srHSJUzt1U/pUVUfuKmtkdNqDS4TFhk/smA+h8iDVmDxBJYGNBJInT0rNthEMGPYkV82F17ty4mm6uwJ86DTXbjDYadYn8qVuhD8432NIbnBVZyTdvSYUkXGBPqDNfYTs9lZWXFYwGD/5i6dDpGpNBolx4B386LW8rfLE9KxtjhTbfesTr/wC5P5irbHAGbQ43G7nbEOu0dIoNTfBXWCOuhry3iv3tSduBqpIF7FHb58TfeN5MM0a1YnBl5u582J/M0D61xMnQ7c9fzqBvkMupyscsjWCflzdAYiepFLbPCUExNWXcEsZZaG00JUx5j86BjxO3cVVKXBbYkyWXMMo3gSNZ61LhPwxJz/FuAasxkienKPKgmwCratrqwUEDMZMb/MdTrzqr7khnQ6Rz60CPtJw1b2Je7bJYPl20y6QVB5jTl1oe3wdhzb/Mae3LwUwEGnnURit+6BznWgx/aTsnevw1shyAAbVw6GDIKk6T4Vi8VwC7bMXMCwg5jFpj4xIB9hXabVwtp3R6T+tWqX/H9KDhV/hnEQhd0xItgS3ddFygallVRyO8VXwrgDXWDKAVW1culWJWFtaT8sQxMgDeK71i7GdGV2LqwhlPykHcEcxWafsNgyyn4bAkx3blxRC8gAdqDlw7KY427bjDORdVSjLDDv8AyEwZX1rtGC4YLNq3aQ6W0VPCQBJ08QaPwCgIir3VygBV0AEaADkPCrPgg9fc0C42T4/WvUw56H1NHBB0+teraB3AoOYfa1xRItYQHvqRddpkBSrBLcDeT3vSsh2S4Kb+KRY+Uh2yT3Ibd+nlXceI8Gw7vmuYew7QAWe1bckSYEsJr7h1lVbIiIincKqqp33CgTQA4uCTA8vLlQNxvCmOLtgbUBdWgHY1XVjCq6D/2Q=="/>
          <p:cNvSpPr>
            <a:spLocks noChangeAspect="1" noChangeArrowheads="1"/>
          </p:cNvSpPr>
          <p:nvPr/>
        </p:nvSpPr>
        <p:spPr bwMode="auto">
          <a:xfrm>
            <a:off x="155575" y="-1081088"/>
            <a:ext cx="2857500" cy="22574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xQTEhUUEhIUFRQVFxgVFRUXFhQVFRgVFRQYFhQVFBUYHSggGBolHBQVITEhJSkrLi4uFx80ODMsNygtLisBCgoKBQUFDgUFDisZExkrKysrKysrKysrKysrKysrKysrKysrKysrKysrKysrKysrKysrKysrKysrKysrKysrK//AABEIAL0A8AMBIgACEQEDEQH/xAAcAAACAwEBAQEAAAAAAAAAAAAEBQIDBgcBAAj/xABBEAACAQIEAwYDBgMHAgcAAAABAhEAAwQSITEFQVEGImFxgZETMqEHFFKxwfBCYoIjM3KS0eHxQ3MVRFNjg6LC/8QAFAEBAAAAAAAAAAAAAAAAAAAAAP/EABQRAQAAAAAAAAAAAAAAAAAAAAD/2gAMAwEAAhEDEQA/ANEDXpNQFSFAt41bLFI5SaVNhTTriR1XwFBuKAH7m3h71JMI37NHLVlAvfCN4e9enCt4e9HRUbgoAfuzeHvUDhW8PejytWYbD52jWNyQJIFAHheF3X1VdBu2sAcyTFMLXZ3Ok28RYYyBll1MzCjUc+tM8QCLLhDl7hXWRA6ism2ENz4Tp8y2mtFpIPdMoY66tQFY/g96yQLixOxkMJ5iRzoU2G8KeYW3iCGF24CpBd1I3IXfwNKy37/KgG+7t4V992bw96Jr3NQBtYbw96kuFaeXpqfTxq5mpjwLDZ312AJ8zQD2uFomZsRcKqi5mFsFo6Kz7Zz+EAnrvSfF9o+GyVX7whAEMTmLE8shGnvW8xuER0KlRHJQAI6EetcXPZfEX8VctJBg6sZhcxhAxE6k6AUGp4deW+ma06sAYPIho2I5UT91bqKyPYsPaxjWWUqYuLdEzqh0PmDOvQ1vAKAA4VvCo/dD1o81HNQA/dD1FROGbwo9qrNAF91bwqtsKaOY1GaABsKfCq2whpiarJoNgpqYNDhqsV6AfiI1X1qp8E4CkqwD/J3T3v8ACetHpgnvOFQAkDUkwoBMSxre4eyUtIjHOVEFssajYxtQc7w/CbrXPh5CrDfMCoA5Emr7/BryRNsmTEr39Z0mNprZuxjcex2qr7yQAQ0noFoMV9wuZxb+Gwc7AiJ8iast8CvsCRbIgx3iFk+E79K113FMO6S2umnX+WqcS7T3bmp08RB6ax0oMTbwzF/hkFWmCCNR6U2+D92Mg5nOkCBp01PlTX5wWNkNciDIysO9osyDmOunhXOO1zu1xrm9tSV1Hftu3ywf0PSgbccxi3NboZVBhRmBDjmjKNY2ozstfsycqw572kxr4HauZ4drvyhgQdYg6TE6TptXROBWgkXGAkiKAnjFq619Mt1VtZWlDoWaNDM7cvWlB3oniWGzXhdL5gF0XQgT0PpVOWgiDXzVPJXxWgpo/hF/K8ATm7u8RPOgmWpWmykEGg0tlWCyzSdiYjUbxz96Bu3LaZyykBmVjlAzFl+XU1XwpcxChmAWWiR3j/EzkiT6RyoJouNCsNDAEjcb0EeG8AbF425fFk2ruSSTcBtl2hRsPmYL9KHXEoZh1kEqRmBhlJBBjmCK6D2btKtm3/NcYk8yynT6GK/N1y86XLg1B+I8g7yHbfx3oOmvfUfxL70CnHcMWyfHTNtroPRjpXOr3EXYamY9KAQfvlQdmcddP3y6ioGud8B7SPh+65L2fwGZXxQ8vKt3gsbburntOHWYMaEHeGHI0FpFRYVZNQdqCk1AirHFQNBq6ttiq1FEW6Arhd3JeSdm7reTbH0I+tbewQNJGnM7enWue3Rr6U17MYxhcZCWZchgbhY106b0GlxtgbrSe5JMDQeJ03p78cMO7BTqI1PTzoHFWJbQSOYEUC0DQzOvKeXNtKFukHvqBmALGRGgiAPGmV6xKj8QGvI6k5QfrS/HXAgAznmDoDoBtQBY+CFQZs8q2uhJJ3jyFUWCAzyFi5qwI0JHzAj1B9at4JdVyjH54ZZjnHdPt+dU46FY9ZJXx1iPaKAC/wAIsK0okMTsTIEc4qH3YAye8dQJ5A7wKPw1rO/SdJPLYfmRQj6GOYJBHQjcUHotjoPavvhDoK8VqnmoI/DHQe1fZB0HtXuavaCr4a/hFffCXoPapNXhNB58IEEbTpI7p8YI2q/BWrQZQyhE2JVVJA9fHnVCmlPavi5w2HLoO+zC2k7BmVjm9ApoOjLY7ht20gAq9vvSMwfOWJ5jQaCsfgezWCsWcdiMXZt3X+8YljmGb4ahy1pEPIGQfM+FJ/sRx4yYmwScym26kkk5CpTKJ5Aj/wC9J/tUvXbGOvC3cdLWLs2nuKsBbhClGn/LGkb0HNbSkiIJ8hOkTy8AfavkWa6VwXjfD8HglxNu0px+S5YylmbM0w110mFSCPPUcq5oAQNDQe3UonhXE7mHuB7TANsQdVYdHXmKHL9a8K6UHW+z/G7eKSVAV1/vLe5B/EDzU9aZZR0+lcZ4djrll89t8jLsR0O4PIg+PSt72V7Vm+3wr+Vbh+RhoHP4SvJvzoNOyDp9Kg6iNvpUyapc0D+2tXoKglXJQQurr6Uz4EAiXrnPS2vmZY/pS+4hLCBM6QN56CmGLsGyio28lyByLQIPkFoIcPxyWrjFmYZo1AzARMsR18a0djEBgGHyN8pBEt00G1YRwSSRyp12QwjNdJzEIgDMBsWOij6NQPuL22yQoIZ/4vwnkAf3tWP48YRbca5QWg6idSCORNbTjxYjKpGokg6es1k8RglDd46nrrJ2OvWg9wJVLcKADG/M9Z60Pfsm6hcMJtMCfGdwOvj0iqcU4XSd9KBuYpB3A/zdwAGdTyIHPn6UBeFxCBbbAlg/fXkGynmfwgga86O4whu20vhRJ/vSu/8AKxHQ660JisJC4e33sqqECqNxc3Zn/hGggxyPWtbY4cpt5LijLlCmJUwNJ09KDBFor4PRfEOHtacoeWxMaqdjpQwwzEwoknkKD1BO378Ki9yKuxbJh8oZyztqQo/ANljfVgKAN1nTMVyPtlYaCNyT60FjX6kt4UEtozVmQ0BguCk3bPC/Gwd0DVkAur5pvH9JYetXvmHOrLCk/NBB0ImNCIM+5oMD9n3GhhsbaYmEu/2TnYQ0ZG9Gj3Nbj7Y+Gl7NjEjX4TG08iO5djJ7OpH9YrkvEsL8K7ctTPw3dJ5wrEA+wmuodleOpj8IcHiblsNdRrWZ3RCrqJRzmYZgYBkTqGoORE619mr27aKsVYQykhh0IMEV5loJATrWu7N8BsY7DMFb4OKsnvEmUuI3yF1OoIgiR1GlZPJ1NH9nOKnDXxciVPdcdUb5o8dJHlQecR4Tdw7Zb1srro26N4q40NU/dyDI3GvMGdwfCK7FdwyX7UErctXBI10ZTqGU8jWLxHZq98c2LSm4zDMjbD4fMux0GWILExqKBt2T40cRbIuNN62e8dJZT8r+e4NN3estb7CY+3/bYY2bzJqVw91brQeUEDOP8JNO8GzXEVyCjH5kIIKtsVI5QQdKDZIavSh1FWoaBtw/LbDXWYAhGKk6hQNCznkxmFHnQ2Nuksc243EjQ9DRPCsGMQGstIGlyQYgjuiV/iG+9MOF9m1srDGZ1JImfOgymXWtzwnC/AswfmbvN5nl6CKtt8LszPw0BUyIEajrVeOvE6BSfyoA8VdJM8tR5DSlmMcBWO4APLkNtv0ovFTG3Xn+lLcbdhIHT3NBmMYmZmyvpskCS2Qd5iRpJmQKacH4TbVUNy0M8A94SRpuQBuYqeCwSXbRmVh2ykQB3dQQdfxEVWvEbi6OBvM5iCw2kRM6UDdr4VsyiSFjbXyGsTSle3Dtea3btB2ttD5Q4mOQaCD6VTaxzXMyOAomZBbbzPOp/wDiyKAllM0aQuoHmaB3fv27yB71tkYAwMwBA8eVZ+5j0KlcOJI0+I23vzHlXmUuc2Jbu6EWlPdbrmbdj4UPevDWNBOg6DkKAexZW2c0l7h3uN8x8B+EeVQuXQwYB4OwjU5jsINU3rutVW78GQBMydN9I1PhQM8PaDSHYKw0lRKE89NwfKqMWDbOVvMEGQ3iDV+H4jhyoa8W+KBBKqwlZMCDp60NxTH2b1jEWhbgJh7twMSZGUDUHzK0AfxZNMMIp6GuLWuI3V2uOPJmom5xi+y5Tfulemc/Xr6zQXdrMQGxmIKiAbjADrlhZ9cpP9VJhUjRnC+EXr/xPhIX+EhuPHJBzHU+HhQO+B8BxHFTea2yG9Zt24SFQ3dxAOgzabnes/isG9tilxHtuNCrqVYeYOtHdnuOXMKL4tSGvWxbzgkFO+GzLHPT60d2w7XXse1tryqvwrYQBeZ0zuW3JYqDrMUGfO8V6hA0OtUqNZr199KDf/ZvxclXwzn5R8S14D/qKPDZh610fgNtWulbmqFSXB2KqQwDdVkAkc4FcI7PY/4OKtXOSuA3+Fu68+hNdswuLayzFdTlZBpprz8dqDYYnGLcEWrtskDRUZCwIGmxjL4CsTxzGFrsNbKQPlZSpB/EpIkieWtCOonQAbkRpqTPLahsRfJ1M5oCkkkyBMnXme77UGqWppUFq+xazMqjdiF9zFBruzGEy2zcI71w+yjYfmfWmbPpP0qwAKoAGg0HkNqGz9wz1igkQo1O/XWl+Iuf80Y9Lm1HlQU4i2CNW/46Ck+IWVJ5ZoXy0H5mm2T1oLidmFyxuRHqZ/SgVhzbQkQVaV11ytMn3qq2itrmE8oiQD8wE7cqOuW5DJHzjMP8Q3pGwH7/AH4UDAYC2FMgQddTpPPShVe3bEgg/wAqnU0E4Hj70FiLoFBfxHiucjTKBsJmTzJoF8aOtKMdiwCaW3MZQPnxQqp8UBrNZ44qvhfmg0Ixs86k926bF6xbNtVxChHZlLMo55CGETzmR4Uv4dZJO1aXC2FAGmtBh1+z24dr9v1Vh+RNGYf7M7hHfxNpfJHb8yK39sCi7UUGFw32X2h/eYm43+BUX6sT+VMOJYK1w3AXzhlfMwALlszsx7iliIAC520AG5rX5fCl3aXFLYwl646hgqFcpAIYsMqj3M+lBwlVjbl+5qgg71e3dETVapP7gUFZOkDWohaudAIr1wIoBysV3DDX89q2/wCJEb1Kia4ka7L2bacHhyf/AEl+lARcWg760ycUvxNBqQab9m7Ga9m5Wxm9dl+tKlFafs1Yy2y3N3j+ldvqTQaNtqBunT1o69tS683dNBPPrS+YYjkauuXo9qGvzpruKCVjQ76f61Vf1bXkdBXyQx6aGfSoXPPYGgX3zpmG6nN6cxWc4spS6QPlbvL5H/ea1NtZBB6CPGd6TcXws2w3O2cv9J/3j3oM7fukUkx2INP7uGJ5UtxXDqDMX2JocinV7h9UNgaBQRXgozE2gKDNBoeEX60Nm5WJwF+DWrwF2QNaBzYajrBpZbNHYd6BgtYH7X8ZFrD2hHfd7jf/ABgKvpNxvat2DXIvtTx2fGZAdLNtUjxaWb9KDHF5q+0nd+vpVFpMxj3q1m28aCtl1019TX1wRFTJjWq8paSAdBJ02HU0EK6/2LZmwNgsNgyjxVXIB9q5AvP97V3LgmG+HhrCdLSe5En86CwrQGLWmjigMculBp0rZ4K1lS2vQD3OprHYVczKo5kD61tVeX9dqA3EHSlmJ2NGX2oG82jelBWXqNwSIHmKqfYVNG0Hh+U0AaPBPjpXly53T6/lU8UsNptVRTfpQXWxrI2igrmHkusd0gj1jSmIWPKK8CTB9P8ASgx2X/fzqq9ZJ2FMcfay3GU7gn66/rQ1AgxVg0svWzT/ABjb0nvtQIMXbNAtbNNcZcmg4oB0Ug1oODXToKTxrRWEeDNBtLKzRttKUYLFaAUyXE0BV3EqiF7jBUUFmY8lFcL7RY/7xiLt+MouNIH8oECfGAD610f7Q8dkwTDndZbY8h3m+g+tcmJkigJtLlXxOp/SqidfKrr7VQtB66EmK1fD+FheFYvEsIz3LNm34qtzNePlJUehpLgeG3bzhLNtrj/hUT4DMToo8Sa7Bi+yufhq4EMAyIpDbL8YEsZPQmRNBwyzaLFVG7EKPNjH+lfobEWoYiNu6PJdBXKOAdisW19PiWTZW1cU3GeBoGBOT8R05V1W+8sT1NBU1ug8bb0o6g8W00Gj7P63l8Jb2Gn51q8K3erM9l7etxugAB8yZrQYImaBjfOnvS29s3kKOvnSl17+LyFAMx7o86tsroQefOqSJFXYd9OvKKCsrOlUINY86JuGNpjl19aovW5GYHX960BKMsQdCNBU8ndMGYM0HaT3o+wpII8Y99KBL2iwW10c+6//AOD+noKz9xtK3L2gyFX2IyHwn5T9KwHFFa2xRt1MHxHJvUUCzFvSjFNvRuJu0vxAmgV3daiqTR9jBk8qPs8MPSgU28NVlixrTz7gelXYfhfhQQwViRTS1hqIw2Fy8qvuFUBdvlQF28FUSaDmn2q4mbtmzOlu2XI/muEb9dFEeZrBMffSjuJcQuYm4bt5sztudgAPlUDkANIoRtdqD13nXerbazsBoJPWB/zQ46fua9BoOrfZLxBzbvWiirlK3A4gOwaRlPMqImfGtq16DXMPs/4rlvWy50JNot1DRlnyNdRaxrqNf3/vQVX756mlzXdaYX8OaEXCEGggHJFC3DrTP4Wm1BXrOu1BseA24sSf4mJ9AIppgjQFl1W0iyPlBP5misNeA1JABmgZ3NqXXzoaJvYoREMZ12oO/ckTt50FNp/1qFttIry0N/Ko2dTFATuCOh+legb9IqvN18/apjfwNB8o2o7ADf0oW2v0/I0VYME+IoLMnProfMbVme2fCDcQXUHetA5wP4re59V/ImtW8EEDmPry/KqLbcx6/rQcXux1r3CIGO9Nu3fBPuz5kH9hckpGyNubfh1Hh5Vm+HYiGoNJh8EoMimVnDChcE0imFk0Hq4YURZwteJRdpaCDYasp9peKFnAuoYB7pW2onvMpM3IHgIHrW0CzXAu2/HfvmKe4hPw1/s7U/gUwWjlmOvtQZ64ajtX3PrU1EGTrzPlQdE+yTsjaxS4p8Ss28q2FI3Fy53mdTyKKF/zViO0PB3wmIu2LnzW2ieRB1Vh4EQfev0B2P4WcLgrNoiLhX4t3/uXO8w9BlHpWE+27g5LWMUo0YGxc8GQZrZPmucf00GD4IjNbuFDJBXbQiQdR5GK7zwbEi/YtXiINxASP5tm+oPvX5zweLe04ZTB5+InY1277NeJC7hIH/TY6cwrEmD5GfcUGpeyKHewKIY1QxoKzZFCXbYolmoa81BXaxTL4jof9a13DnT4SyRqJIiTrtBrE1p2DKq76AeW24oGONvOTCkAAjYCfWo3rcAzQ+DuO51OnU6GaMvtJoBLezeVVWG71FWtiPCl9o60BZOuuuu3hXtp4J6b1CN69yRQH2hI66mCKItKAQW26UswuKK7HSII5f8ANGWWzDeaAspzXY1RmIOxII1gbeNenD+Y/KgvgEbgxPSgJ4jwxMRZa1dBKtG26kaq48Qda4lxDhtzC4hrN0d5D8w+VlPy3F8G/MGu3YVyDIzeM7UJ2n7P4fFhTfBR0EJcUgOAdx0YaDQ+NBz/AIU0im1k0oxeBOEvfCNwOCA6sNJUnmvIyCKZWW58qA62aKttQDXlXVmCjqdKC4p2owuGXNdvKdO6iEM7eQB+poCe2XEVsYO+zOEZrbJb1gs7LEKNydeVfn9V9BT7tV2jfiGIDrbYIihbaTmyjUsxI5nmfCk74crE/wAQDDUHQ7HT8qCj4YrTfZrwP71j7YcTbt/213oQmqqfAtHsaQfDrsf2OcM+Hhbl8jvYh4H/AGrRIAHmxY+goNzdeSTz5+dLu0XBxjMLdw5ALOs25/huqJtkHlrpPjRzNU7bRQfmzAYBbxKu5t3ByYTJGjA6iGEUfwvB4qxdU4d3Esom2zRM/LcA02Gxpj9qPCxhuIuyjKl4C+vIS/8AeAR/MCf6qH7FdqHw+KtsAzrmXMNMzMoIUiefLbag7Ngcat+2t1JCuJEgqdCQdD4ipGlnZi/dOEti/mzqWXvKE7qtoQB/CeXhR7XBQRuUHeOtXXbwoNr4O5oE3wm/n96d4Liuv9srHSJUzt1U/pUVUfuKmtkdNqDS4TFhk/smA+h8iDVmDxBJYGNBJInT0rNthEMGPYkV82F17ty4mm6uwJ86DTXbjDYadYn8qVuhD8432NIbnBVZyTdvSYUkXGBPqDNfYTs9lZWXFYwGD/5i6dDpGpNBolx4B386LW8rfLE9KxtjhTbfesTr/wC5P5irbHAGbQ43G7nbEOu0dIoNTfBXWCOuhry3iv3tSduBqpIF7FHb58TfeN5MM0a1YnBl5u582J/M0D61xMnQ7c9fzqBvkMupyscsjWCflzdAYiepFLbPCUExNWXcEsZZaG00JUx5j86BjxO3cVVKXBbYkyWXMMo3gSNZ61LhPwxJz/FuAasxkienKPKgmwCratrqwUEDMZMb/MdTrzqr7khnQ6Rz60CPtJw1b2Je7bJYPl20y6QVB5jTl1oe3wdhzb/Mae3LwUwEGnnURit+6BznWgx/aTsnevw1shyAAbVw6GDIKk6T4Vi8VwC7bMXMCwg5jFpj4xIB9hXabVwtp3R6T+tWqX/H9KDhV/hnEQhd0xItgS3ddFygallVRyO8VXwrgDXWDKAVW1culWJWFtaT8sQxMgDeK71i7GdGV2LqwhlPykHcEcxWafsNgyyn4bAkx3blxRC8gAdqDlw7KY427bjDORdVSjLDDv8AyEwZX1rtGC4YLNq3aQ6W0VPCQBJ08QaPwCgIir3VygBV0AEaADkPCrPgg9fc0C42T4/WvUw56H1NHBB0+teraB3AoOYfa1xRItYQHvqRddpkBSrBLcDeT3vSsh2S4Kb+KRY+Uh2yT3Ibd+nlXceI8Gw7vmuYew7QAWe1bckSYEsJr7h1lVbIiIincKqqp33CgTQA4uCTA8vLlQNxvCmOLtgbUBdWgHY1XVjCq6D/2Q=="/>
          <p:cNvSpPr>
            <a:spLocks noChangeAspect="1" noChangeArrowheads="1"/>
          </p:cNvSpPr>
          <p:nvPr/>
        </p:nvSpPr>
        <p:spPr bwMode="auto">
          <a:xfrm>
            <a:off x="155575" y="-1081088"/>
            <a:ext cx="2857500" cy="22574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0" name="Picture 6" descr="fred astair,ginger rodgers,ballroom dance,foxtrot"/>
          <p:cNvPicPr>
            <a:picLocks noChangeAspect="1" noChangeArrowheads="1"/>
          </p:cNvPicPr>
          <p:nvPr/>
        </p:nvPicPr>
        <p:blipFill>
          <a:blip r:embed="rId2" cstate="print"/>
          <a:srcRect/>
          <a:stretch>
            <a:fillRect/>
          </a:stretch>
        </p:blipFill>
        <p:spPr bwMode="auto">
          <a:xfrm>
            <a:off x="5334000" y="1909833"/>
            <a:ext cx="3352800" cy="26397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down)">
                                      <p:cBhvr>
                                        <p:cTn id="4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Foxtrot</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200000"/>
              </a:lnSpc>
            </a:pPr>
            <a:r>
              <a:rPr lang="en-US" sz="2400" dirty="0" smtClean="0"/>
              <a:t>Basic Steps</a:t>
            </a:r>
          </a:p>
          <a:p>
            <a:pPr lvl="1">
              <a:lnSpc>
                <a:spcPct val="200000"/>
              </a:lnSpc>
            </a:pPr>
            <a:r>
              <a:rPr lang="en-US" sz="2000" dirty="0" smtClean="0"/>
              <a:t>Basic </a:t>
            </a:r>
          </a:p>
          <a:p>
            <a:pPr lvl="1">
              <a:lnSpc>
                <a:spcPct val="200000"/>
              </a:lnSpc>
            </a:pPr>
            <a:r>
              <a:rPr lang="en-US" sz="2000" dirty="0" smtClean="0"/>
              <a:t>Rotating Basic</a:t>
            </a:r>
          </a:p>
          <a:p>
            <a:pPr lvl="1">
              <a:lnSpc>
                <a:spcPct val="200000"/>
              </a:lnSpc>
            </a:pPr>
            <a:r>
              <a:rPr lang="en-US" sz="2000" dirty="0" smtClean="0"/>
              <a:t>Promenade </a:t>
            </a:r>
          </a:p>
          <a:p>
            <a:pPr lvl="1">
              <a:lnSpc>
                <a:spcPct val="200000"/>
              </a:lnSpc>
            </a:pPr>
            <a:r>
              <a:rPr lang="en-US" sz="2000" dirty="0" smtClean="0"/>
              <a:t>Underarm turn</a:t>
            </a:r>
          </a:p>
          <a:p>
            <a:pPr lvl="1">
              <a:lnSpc>
                <a:spcPct val="200000"/>
              </a:lnSpc>
            </a:pPr>
            <a:r>
              <a:rPr lang="en-US" sz="2000" dirty="0" smtClean="0"/>
              <a:t>Sway </a:t>
            </a:r>
          </a:p>
          <a:p>
            <a:pPr lvl="1">
              <a:lnSpc>
                <a:spcPct val="200000"/>
              </a:lnSpc>
            </a:pPr>
            <a:r>
              <a:rPr lang="en-US" sz="2000" dirty="0" smtClean="0"/>
              <a:t>Chasse</a:t>
            </a:r>
          </a:p>
          <a:p>
            <a:pPr lvl="1">
              <a:lnSpc>
                <a:spcPct val="200000"/>
              </a:lnSpc>
            </a:pPr>
            <a:endParaRPr lang="en-US" sz="2000" dirty="0" smtClean="0"/>
          </a:p>
        </p:txBody>
      </p:sp>
    </p:spTree>
    <p:extLst>
      <p:ext uri="{BB962C8B-B14F-4D97-AF65-F5344CB8AC3E}">
        <p14:creationId xmlns:p14="http://schemas.microsoft.com/office/powerpoint/2010/main" val="583207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Ballroom Dance Styles</a:t>
            </a:r>
            <a:br>
              <a:rPr lang="en-US" dirty="0" smtClean="0"/>
            </a:br>
            <a:r>
              <a:rPr lang="en-US" dirty="0" smtClean="0"/>
              <a:t>American vs. International</a:t>
            </a:r>
            <a:endParaRPr lang="en-US" dirty="0"/>
          </a:p>
        </p:txBody>
      </p:sp>
      <p:sp>
        <p:nvSpPr>
          <p:cNvPr id="3" name="Text Placeholder 2"/>
          <p:cNvSpPr>
            <a:spLocks noGrp="1"/>
          </p:cNvSpPr>
          <p:nvPr>
            <p:ph type="body" sz="half" idx="4294967295"/>
          </p:nvPr>
        </p:nvSpPr>
        <p:spPr>
          <a:xfrm>
            <a:off x="0" y="1371600"/>
            <a:ext cx="9144000" cy="5486400"/>
          </a:xfrm>
        </p:spPr>
        <p:txBody>
          <a:bodyPr>
            <a:noAutofit/>
          </a:bodyPr>
          <a:lstStyle/>
          <a:p>
            <a:pPr>
              <a:lnSpc>
                <a:spcPct val="150000"/>
              </a:lnSpc>
              <a:buNone/>
            </a:pPr>
            <a:endParaRPr lang="en-US" sz="2400" dirty="0" smtClean="0"/>
          </a:p>
          <a:p>
            <a:pPr>
              <a:lnSpc>
                <a:spcPct val="150000"/>
              </a:lnSpc>
            </a:pPr>
            <a:r>
              <a:rPr lang="en-US" sz="2400" dirty="0" smtClean="0"/>
              <a:t>The International Style </a:t>
            </a:r>
          </a:p>
          <a:p>
            <a:pPr lvl="1">
              <a:lnSpc>
                <a:spcPct val="150000"/>
              </a:lnSpc>
            </a:pPr>
            <a:r>
              <a:rPr lang="en-US" sz="2000" dirty="0" smtClean="0"/>
              <a:t>More competitive style of ballroom dancing. </a:t>
            </a:r>
          </a:p>
          <a:p>
            <a:pPr lvl="1">
              <a:lnSpc>
                <a:spcPct val="150000"/>
              </a:lnSpc>
            </a:pPr>
            <a:r>
              <a:rPr lang="en-US" sz="2000" dirty="0" smtClean="0"/>
              <a:t>More formal,  difficult, strict </a:t>
            </a:r>
            <a:r>
              <a:rPr lang="en-US" sz="2000" dirty="0" err="1" smtClean="0"/>
              <a:t>guidlines</a:t>
            </a:r>
            <a:endParaRPr lang="en-US" sz="2000" dirty="0" smtClean="0"/>
          </a:p>
          <a:p>
            <a:pPr lvl="1">
              <a:lnSpc>
                <a:spcPct val="150000"/>
              </a:lnSpc>
            </a:pPr>
            <a:r>
              <a:rPr lang="en-US" sz="2000" dirty="0" smtClean="0"/>
              <a:t>Shares many of the same dances with the American Style</a:t>
            </a:r>
          </a:p>
          <a:p>
            <a:pPr>
              <a:lnSpc>
                <a:spcPct val="150000"/>
              </a:lnSpc>
            </a:pPr>
            <a:r>
              <a:rPr lang="en-US" dirty="0" smtClean="0"/>
              <a:t>American Style ballroom </a:t>
            </a:r>
          </a:p>
          <a:p>
            <a:pPr marL="1019556" lvl="2" indent="-342900">
              <a:lnSpc>
                <a:spcPct val="150000"/>
              </a:lnSpc>
            </a:pPr>
            <a:r>
              <a:rPr lang="en-US" dirty="0" smtClean="0"/>
              <a:t>Easier for students to learn</a:t>
            </a:r>
          </a:p>
          <a:p>
            <a:pPr marL="1019556" lvl="2" indent="-342900">
              <a:lnSpc>
                <a:spcPct val="150000"/>
              </a:lnSpc>
            </a:pPr>
            <a:r>
              <a:rPr lang="en-US" dirty="0" smtClean="0"/>
              <a:t>Not as strict </a:t>
            </a:r>
          </a:p>
          <a:p>
            <a:pPr marL="1019556" lvl="2" indent="-342900">
              <a:lnSpc>
                <a:spcPct val="150000"/>
              </a:lnSpc>
            </a:pPr>
            <a:r>
              <a:rPr lang="en-US" dirty="0" smtClean="0"/>
              <a:t>More conducive to social dancing. </a:t>
            </a:r>
          </a:p>
          <a:p>
            <a:pPr>
              <a:lnSpc>
                <a:spcPct val="150000"/>
              </a:lnSpc>
            </a:pPr>
            <a:endParaRPr lang="en-US" sz="2400" dirty="0" smtClean="0"/>
          </a:p>
          <a:p>
            <a:pPr>
              <a:lnSpc>
                <a:spcPct val="200000"/>
              </a:lnSpc>
              <a:buNone/>
            </a:pPr>
            <a:endParaRPr lang="en-US" sz="2400" dirty="0" smtClean="0"/>
          </a:p>
          <a:p>
            <a:pPr>
              <a:lnSpc>
                <a:spcPct val="200000"/>
              </a:lnSpc>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down)">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Foxtrot- History</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200000"/>
              </a:lnSpc>
            </a:pPr>
            <a:r>
              <a:rPr lang="en-US" sz="2400" dirty="0" smtClean="0"/>
              <a:t>Originated in the summer of 1914 by Vaudeville actor Harry Fox.</a:t>
            </a:r>
          </a:p>
          <a:p>
            <a:pPr>
              <a:lnSpc>
                <a:spcPct val="200000"/>
              </a:lnSpc>
            </a:pPr>
            <a:r>
              <a:rPr lang="en-US" sz="2400" dirty="0" smtClean="0"/>
              <a:t>Signature dancers include Gene Kelly and Fred Astaire</a:t>
            </a:r>
          </a:p>
          <a:p>
            <a:pPr lvl="1">
              <a:lnSpc>
                <a:spcPct val="200000"/>
              </a:lnSpc>
            </a:pPr>
            <a:endParaRPr lang="en-US" sz="2000" dirty="0" smtClean="0"/>
          </a:p>
        </p:txBody>
      </p:sp>
    </p:spTree>
    <p:extLst>
      <p:ext uri="{BB962C8B-B14F-4D97-AF65-F5344CB8AC3E}">
        <p14:creationId xmlns:p14="http://schemas.microsoft.com/office/powerpoint/2010/main" val="2791469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Swing- Description </a:t>
            </a:r>
            <a:endParaRPr lang="en-US" dirty="0"/>
          </a:p>
        </p:txBody>
      </p:sp>
      <p:sp>
        <p:nvSpPr>
          <p:cNvPr id="3" name="Text Placeholder 2"/>
          <p:cNvSpPr>
            <a:spLocks noGrp="1"/>
          </p:cNvSpPr>
          <p:nvPr>
            <p:ph type="body" sz="half" idx="4294967295"/>
          </p:nvPr>
        </p:nvSpPr>
        <p:spPr>
          <a:xfrm>
            <a:off x="0" y="1371600"/>
            <a:ext cx="8915400" cy="5257800"/>
          </a:xfrm>
        </p:spPr>
        <p:txBody>
          <a:bodyPr>
            <a:noAutofit/>
          </a:bodyPr>
          <a:lstStyle/>
          <a:p>
            <a:pPr>
              <a:lnSpc>
                <a:spcPct val="150000"/>
              </a:lnSpc>
            </a:pPr>
            <a:r>
              <a:rPr lang="en-US" sz="2400" dirty="0" smtClean="0"/>
              <a:t>Origin:  America</a:t>
            </a:r>
          </a:p>
          <a:p>
            <a:pPr>
              <a:lnSpc>
                <a:spcPct val="150000"/>
              </a:lnSpc>
            </a:pPr>
            <a:r>
              <a:rPr lang="en-US" sz="2400" dirty="0" smtClean="0"/>
              <a:t>Music: Fast Swing Music</a:t>
            </a:r>
          </a:p>
          <a:p>
            <a:pPr lvl="1"/>
            <a:r>
              <a:rPr lang="en-US" sz="2000" dirty="0" smtClean="0"/>
              <a:t>Meter:4/4 </a:t>
            </a:r>
          </a:p>
          <a:p>
            <a:pPr lvl="1"/>
            <a:r>
              <a:rPr lang="en-US" sz="2000" dirty="0" smtClean="0"/>
              <a:t>Tempo:136-144 beats per minute </a:t>
            </a:r>
          </a:p>
          <a:p>
            <a:pPr lvl="1"/>
            <a:r>
              <a:rPr lang="en-US" sz="2000" dirty="0" smtClean="0"/>
              <a:t>Rhythm:</a:t>
            </a:r>
            <a:r>
              <a:rPr lang="en-US" sz="2000" b="1" dirty="0" smtClean="0"/>
              <a:t> </a:t>
            </a:r>
            <a:r>
              <a:rPr lang="en-US" sz="2000" dirty="0" smtClean="0"/>
              <a:t>1 a2, 1 a2, a2</a:t>
            </a:r>
          </a:p>
          <a:p>
            <a:pPr lvl="1">
              <a:lnSpc>
                <a:spcPct val="150000"/>
              </a:lnSpc>
              <a:buNone/>
            </a:pPr>
            <a:r>
              <a:rPr lang="en-US" sz="2000" dirty="0" smtClean="0"/>
              <a:t>(strong accent on 2)</a:t>
            </a:r>
          </a:p>
          <a:p>
            <a:pPr>
              <a:lnSpc>
                <a:spcPct val="150000"/>
              </a:lnSpc>
            </a:pPr>
            <a:r>
              <a:rPr lang="en-US" sz="2400" dirty="0" smtClean="0"/>
              <a:t>Characteristic Styling:  </a:t>
            </a:r>
          </a:p>
          <a:p>
            <a:pPr marL="754380" lvl="1" indent="-342900">
              <a:lnSpc>
                <a:spcPct val="150000"/>
              </a:lnSpc>
            </a:pPr>
            <a:r>
              <a:rPr lang="en-US" sz="2000" dirty="0" smtClean="0"/>
              <a:t>Fun, fast</a:t>
            </a:r>
          </a:p>
          <a:p>
            <a:pPr lvl="1">
              <a:lnSpc>
                <a:spcPct val="150000"/>
              </a:lnSpc>
            </a:pPr>
            <a:r>
              <a:rPr lang="en-US" sz="2000" dirty="0" smtClean="0"/>
              <a:t>Lots of turns and flips.  </a:t>
            </a:r>
          </a:p>
          <a:p>
            <a:pPr lvl="1">
              <a:lnSpc>
                <a:spcPct val="150000"/>
              </a:lnSpc>
            </a:pPr>
            <a:r>
              <a:rPr lang="en-US" sz="2000" dirty="0" smtClean="0"/>
              <a:t>Toe Leads</a:t>
            </a:r>
          </a:p>
        </p:txBody>
      </p:sp>
      <p:pic>
        <p:nvPicPr>
          <p:cNvPr id="3074" name="Picture 2" descr="http://swing.uchicago.edu/images/pictures/swingdance2.jpg"/>
          <p:cNvPicPr>
            <a:picLocks noChangeAspect="1" noChangeArrowheads="1"/>
          </p:cNvPicPr>
          <p:nvPr/>
        </p:nvPicPr>
        <p:blipFill>
          <a:blip r:embed="rId2" cstate="print"/>
          <a:srcRect/>
          <a:stretch>
            <a:fillRect/>
          </a:stretch>
        </p:blipFill>
        <p:spPr bwMode="auto">
          <a:xfrm>
            <a:off x="5181600" y="2023110"/>
            <a:ext cx="3124200" cy="32804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down)">
                                      <p:cBhvr>
                                        <p:cTn id="29" dur="500"/>
                                        <p:tgtEl>
                                          <p:spTgt spid="3">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Swing- Basic Steps</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200000"/>
              </a:lnSpc>
            </a:pPr>
            <a:r>
              <a:rPr lang="en-US" sz="2400" dirty="0" smtClean="0"/>
              <a:t>Basic- single</a:t>
            </a:r>
          </a:p>
          <a:p>
            <a:pPr>
              <a:lnSpc>
                <a:spcPct val="200000"/>
              </a:lnSpc>
            </a:pPr>
            <a:r>
              <a:rPr lang="en-US" sz="2400" dirty="0" smtClean="0"/>
              <a:t>Basic- triple</a:t>
            </a:r>
          </a:p>
          <a:p>
            <a:pPr>
              <a:lnSpc>
                <a:spcPct val="200000"/>
              </a:lnSpc>
            </a:pPr>
            <a:r>
              <a:rPr lang="en-US" sz="2400" dirty="0" smtClean="0"/>
              <a:t>Underarm Turn- Right</a:t>
            </a:r>
          </a:p>
          <a:p>
            <a:pPr>
              <a:lnSpc>
                <a:spcPct val="200000"/>
              </a:lnSpc>
              <a:buNone/>
            </a:pPr>
            <a:r>
              <a:rPr lang="en-US" sz="2400" dirty="0" smtClean="0"/>
              <a:t>	(turn is on second triplet)</a:t>
            </a:r>
          </a:p>
          <a:p>
            <a:pPr>
              <a:lnSpc>
                <a:spcPct val="200000"/>
              </a:lnSpc>
            </a:pPr>
            <a:r>
              <a:rPr lang="en-US" sz="2400" dirty="0" smtClean="0"/>
              <a:t>Underarm Turn- Left</a:t>
            </a:r>
          </a:p>
          <a:p>
            <a:pPr>
              <a:lnSpc>
                <a:spcPct val="200000"/>
              </a:lnSpc>
              <a:buNone/>
            </a:pPr>
            <a:r>
              <a:rPr lang="en-US" sz="2400" dirty="0" smtClean="0"/>
              <a:t>	(turn is on first triplet)</a:t>
            </a:r>
          </a:p>
          <a:p>
            <a:pPr>
              <a:lnSpc>
                <a:spcPct val="200000"/>
              </a:lnSpc>
            </a:pPr>
            <a:r>
              <a:rPr lang="en-US" sz="2400" dirty="0" smtClean="0"/>
              <a:t>Cuddle Wrap</a:t>
            </a:r>
          </a:p>
          <a:p>
            <a:pPr>
              <a:lnSpc>
                <a:spcPct val="200000"/>
              </a:lnSpc>
            </a:pPr>
            <a:endParaRPr lang="en-US" sz="2400" dirty="0" smtClean="0"/>
          </a:p>
        </p:txBody>
      </p:sp>
      <p:sp>
        <p:nvSpPr>
          <p:cNvPr id="4" name="AutoShape 2" descr="data:image/jpeg;base64,/9j/4AAQSkZJRgABAQAAAQABAAD/2wCEAAkGBxQTEhUUExQWFhUXFxgXFxgYFxwXHBwcFxwcFxcaGBwcHCgkHRwlHBwXITEhJSkrLi4uFx8zODMsNygtLisBCgoKBQUFDgUFDisZExkrKysrKysrKysrKysrKysrKysrKysrKysrKysrKysrKysrKysrKysrKysrKysrKysrK//AABEIANYA7AMBIgACEQEDEQH/xAAcAAACAgMBAQAAAAAAAAAAAAADBAIFAAEGBwj/xABKEAACAQIDBgMEBQkCDQUAAAABAgMAEQQSIQUGMUFRYRMicTKBkaEUI2KxsgdCUlRyc5TB05LwFRYkMzRDY4KTxNTh8URToqPR/8QAFAEBAAAAAAAAAAAAAAAAAAAAAP/EABQRAQAAAAAAAAAAAAAAAAAAAAD/2gAMAwEAAhEDEQA/APO53OY+prSXqUkfmPqakiWoIFq2CTRAl6Iq2oIpHpUfAPWnIhRvDFqCryHnW1Q8jTz4fpUTBbjQSgRqIUPpUAtqnegLFJbrTircVX5bU5E9Bt8MeVKvGRVoX0oaR31oK3JRAKsfArXg9qCvcHnc9PdoPlQ2jp9kqDJagS8M1Flpx0rcMNAmISakMP1v8atfA0qAhoK6RalDsaWSF5h7COkZv9vifQad/MKs8Js0yyCNSAzXAuCeRNtOtrV227+xlfZwhVwJpXL8AxXXKpYX6Cg8r2hsp0eVQGZYnyM+XKOJCki/lJsbC/KkDFXeb87NOF+paXxZZXM8zZco0usdh6Fie5ripF1tQLZKC9NsKA6UADTGHGnvqLLpR8LHcUDkkep9T99aVLUeYWJ9TUKDRSohKKtYq0GLpRlqKrU0SgNGKI+HBFRjiNORxngR76CsaKxraR1b/RweVGTArxoKqDCM3AXp4bPIAuKs4Y7cBaj5aCjlwthW0WrWaK/GgrB2oFMtTC0eSO9tALVJE6UFeYelRMXOrHwr0J4L8qBALUilNNBao2oB2Nq2iE0YLWFbCgHbLY5rEagg6gjUW713u7m04nEbxoFnBHjhVte+hfT80nXsTXnx53o2zdoyYaVZYjqNCOTLzU9j/KgZ/KNOZMdISOAUD0tXIyqOlevb64GPF4WLEwi9hm72PtKe4P3V5fiVudKCpkXtS5XtVhMtuNKyqaADLpamMKunvoeS2nWjwCwPrQMzHzH1P31C9bxPtt+0fvNQzUE1NEQ60G9FQUBwaYiSgQim1oCIaZjuaFEl6fhw/agmkFMiOpBLDhpWKxoMK2rApqdxUvEoFsQumtAEhtTGIfSlGPSgiTrREYWoJWiRx0GwakLmwonhc6lElAKWL40LwabZK1l1oAiPtQpo9aeWoqpdwoA1oKpo7mpxQ+8U3iNl4h82WyINA3Asb2st9SSegrlsSvhvkecmQE3Ac2SxNwTf3UHqu4OJv4mHfg4zIDwuPaA9RY+41ye8OzBBiSlrBvMnbqKq92t4WinVGfMCw8JzxDra4b7Lcv8AvXo+9OzVxkKyxizMLr1BHEfGg8vxOF1sRSsuFA4Cugy3W546g+oNj8xSE60FTPHpSsa09ilpVRQTxo+sf9tvvNBWiY//ADkn7b/iNDQUBEW9MRJbjQY6ZQUBgLUzCtBgjvVnBhqCeHSp7QxngwvJxKjQHmeQPa9NQYW1Ue+q5YV6F/uBIoOK2i8sxMkjFidbXNhfgFF9BVruju3Li3dI5/BKKHucxBvy8pGulP7u7DXEhyzMgBSNbLoWkJALHoONtL34ivQ91d2GwzyFvPJGlgb5V1107cB8aDl9lxTqJI53VzG+UOD7S2Buf+9N3I0oWyocQZcV46m4kFyPZGYaKO3erExUCZQ0SOCnEgoohoFEhHIUZIKajiFbIoFvBqSQ9aZRKwrQIslDam5Y6F4FAAC9FwWYSLlHmuALi+p0GlESGm9nu0TiQAEi9r9xbToaCybczEMoLyrnYDOSWsv2YwOH8/SuT3y3eZWjjMZdFVvExDR5c7WJULYgkAA3J0JNev7PmMkCNoMwva/DtrVbvZCjIiHIzsGVUe5DDLc3A1toNetqDwPdnZfjY+JLjIsikmxGlwtgL6XuNTXtv5QMQI8OETy8BYdByFeZY+EbMVGjik1Hma+UhiBqQRwvewPIjhxp7aO/CY5oEVHzkqrC2l/zmv0ABNu9Bgh8qjoKr8SmproGwwpPFRdqDncVFSfhcfWrnEYf+dILGe9AjtKMeLJ+2/4jQEApraa/WyfvH/Ea1FBfnQFgjBtTMEFbw8elWezsEXYKoJJ/vrQF2ds531RCbcTy+fOrOLZ7DiLe8Va4LZ8qqM0oQD2Y4lGX1kdgSxPO1qSO0gMqCzO0gjUA353J9y6n0oNRQ3GhHHL7QGp5amp4vdT6WoiaTJc5/KAxAT19eVUmIic4nMbZIvMnmBuxJUadRXc7vS/5VEOquPlf+VBmxtgQ4DD+DGzFmLFnNsxLCxPbTQChbV2g0cICAuygDuaPvTiFhlJYMUCF7qLgWNiG6EcdeXpXLYfGHEIJUlUgnQxgEL2JN/MOdBT7vLITNJK7Z3fzIHOUW11A0J4dxaroE0HD4YRrlBLXZmJPMtqeHCiC9AUUUGlxRFNAZATREjNDVqYhaggYzWytqfVL8KyTD+6gqnWo5afkw9qxMNegVSCmEiphIrVMLQQWeRQLSMoW5GoAHMn/AM1S7w7xBcRhcTGkbuY8jSklMwe+Ql1BISwZhYa3B4VX7xY04oS4WEBlUK0jBiMyrZ3UEaZbAKSeOaiYPZ2bDZ5AFR/KAjhGAy5FZMwNxplsSNBccKDkN9tsGVEAYkMWZhnLAnOSAQeS8Bx+Qqu3ZxTYfFRmRChc5bOpTyPpzA0vY0KWBwWZNfCYEshDAEGym40IuNDRt7MeuJgSUi06sQ2U3UKfZuDqGuBwuONB6lMtJzJR8HifFijlH58at8QL/O9RlWgq8RFVXbjV3jNBVQEHOgq8cPrZP3j/AIjQ4jrpRcav1kg/2j/iNSwWFLsqgeZjYX01P8qC32Ps5pmspsB7TWuBfgPU9K7DB4VI1sl1NrFtMx9bgi3pQtnRGCMJEqMo1ZjJlZm5kAKR2AJFI4nePDpcSuY2vosilWsddNLEdwba0DWOgjNywaYjXzvZF7m1haq7dtfFMmLsLANHhgBYEcGcDuRYdhXOYraEm05mw8DeFhkF5ZLXJ91+fAL7zXbxvZFUAKigKo4aDSgpkwnhLYWkkZba/pFmY+gBNNbZx30LDpOxYsrAMynKfMCpykg249KbidA1zx+6qnfzHJ9EJzWyujcr6HkOfKg5PejaOJOGhjlYqkgZ/DB9lZDmykm7twBLE6lj0rn92Nty4Z2MfmRj50OoYDp0a3A0bauNbEFZny5yvBRoq3JUEnVm4knhqKBs2Js6ADi2p+yNW+VB61s/FRzoJImDLw7g6HKw5HWmDhr1T7hlDDJkB0ksT18oNx93urpwtAguHqaYfrTeWtol6BcRUwkdbC9vlejKtBJFNSCmsANFU2FAuw11ra00mHd/ZRj7jb48KPhthyFvMMo5kkE+4CgQiiZjZQWPQa/+K5/eZ8RleJY2iXK2d2Vs1ha+QjQA349Ol69GaaKBLLYDmb/MmuZ23tGPEoUSPxQbgtcqovxs41/s3oPJMPinYzOrkmzXbLkvdSqm3IEA29KaG9k4w6QyJ4kflygBSwC3BBFj10vblVpgtwDG0wWdTG8fkGWzBwQRmPNRr6399VexNkzQSk4nDSaI+ddbMqAFWif2S9+CA2IvpQG3V2ZhZ/GDTBWUGRbqF0y+yCwNyp46DtxrkN4IVicogaxUZs46jMCv8jXUtszw5FlYlEJJUlS2d7EnKFF8g5kjW1q5X6E7ODJmKlcwsbkqdRlGtvTkKD0fcPEmTARX4pmT+ydPkRVvKa4P8lmPIM0JPlYCRB9oaNb1Fv7NdtipKBDHvxqnJNWGMa9IJQIbQ/z0n7b/AIjTuyJskkclr5WB+HH5UDFQfWyfvH/Eaaw0FB3+FdZRnU5lPC6gf3+Fc9vTu22KGRBGir7OaOQ6niysrBQe+Umt7JmMR0vlPEfzHer9HF+DH36D1oOe2Nsz6CPBChlPnLLfOTpfOD7Vvs8uVWM+Z7ZbWPAjUG/8qsWlABJIA4knQADW5JqUuwJQM6FQpFyupOutxag5Lb+LXDKqMbyOxt7uPu5Vw+8c7yggXygjMeQ6e89K6HeDZplxRUswaKNT7JsLk+bhqDwAHE3HI2o9qSKto1OinRLgm50LSEaZz8hYUFREcoI+FM4YBp4kDFM1kJJByg6k8uJ610O6W6hxLCWQFYAePAvbiqfZ5FvW2vBPam6rYfaKqBmikJkjJGYWB1Qg/nKSOPKxoOz2Dh/oj+GIn8KTUyWZgrDRRYZhY82uOVdPkrncdifCgOdljXm2Uwi3RLMGZv2fjTm6+J+oWMiQ5NAWylgredA9uDBSBbjqt6C08OpwQMxyqLnty9TyFThdc6hvZzC/pzqz3ikMNljBs/sqlhcga5jyFtb9jQVe1NprAUhiKGWS4LNc2IUmwA4sbWA6kUPdfxV8R8bEscVgYwSwa/PyN5iT2sOgoEezEuHkVWkHA20Hp1Pc/KnFQDUAXoLRMRhrexIe1mHxudKYgx8K+xCb9SB95NU61IJ14UFvPvDb2Yz7yP8A9qtx+2MS4soSMfpHzH4VDKKk60Fc2EDW8RmkP2jp7lGnxvRte1uVG8OsaOgBao4gXRhyKm/PkdRR8la0HOg8r3fxUAiZ5gxCAxofMVYtrcXJIewXjoATYaVHF7Ry4ObwTYE+HmsArBr+JkuLgsbCw4KO16Y3k2QEcxRxFWeQ5BmFlX2iLaXOvC+l7a0LeHZ0cEwgjRbf5kNJd8jWVZJNDbMH1sO9BymyMYcLPHL7Sg624ajzqO4B4V6jPiFIDKbqwBBHMHga5/fbY8CQIUVrqDZjaxChVzEqbE3tbTrVXujtgsngNqVBKeg4g+nKg6DEMSaVj+OtSlkrMMfLQTmF5JP23/EacwcXM1rIPEf9tvxGnY1oLHZEF2zW0UXN/l/ftWTbwQiUopcn84iGR07+ZVIHrwo2BTyNcAgnUG+thSWLkjPkCyovNYX8O56sVs3wNBze8e8E+KkMGFjHghgrSvdVZx5stzplAHs2JPHTSuy2fvmksS5LrIeKMfDJA/PjzcVPIjpVPjNhYdlVVw0hbPnBVyZM/DMzuTfT9K4tSe2t24co8ZCxc6IklmJ6iIGzMB+hYfZoF98N94popYCpeS31cqeVla/sylSA448AOPAGuf3G2QmIxCpICUALMAbXy8iehNr86T2xu14bhsN4ksJFiSLlW5q1gLNw0IHEda9C/JlslIsN4xuZJb8RbKimwUDvYk+7pQdhHAFACgBRoANAAOAA6UntTZizKA2jKcyMOKsOfoeBHMVY5qlpQcUuy1zpnXM0ZZiptYtxDvfVtNF5a35UaPaaQQF5GuzFmY39pibEKP0QfKOyj1rp8ZgElFmHow0ZehB9eXDtVRhd0MMj+JJnnccPFIKr6IoA+N6CmO31JyLdnNrqoLnXlZQTVxu/LiGWVsQGXzgQ5hlbwwotcHXjfjrpVygVBZAFHRQF+6hE0Gwa2TUb1q9Bs1q/eo3qDGgmD3owl07UnnqYagK01SDUJWFbL0GPJeq/bOOMURYC7EqgBIXVjlGpNhbU+6m3aqLeDHQlo8PJZs12ZSCwyhSBmC6i5Oh7UHE4jayy45HI8kQ8n5t2vcM/fOdSP0aWkwZmnnF2sviMS3FmvcnX9JzpbU3q0x2xUw7pKwTI0zBMt8jKnmu1zfmBoeWtKRY1IkaeW95NIVP2PzieNgbC1tetBS7R2gyh4WFgFEVlYlbqRmbU8TY3A0ueFVmGm8MiRb5lN+xHMfDT31a7UwkhjM80ZLy2cNlZAgN7ALbL5tLelUeS5y3HS/Kg9AOovyIBHvo8ZsLUDAR/VR8zkX7qdEV+VAyV+sf9tvxGrDDikpRaaUdJH/Eabgegt8K9kPDjzoL7SjXS6g9EQufgtzSLRK9s6qbEMLi9iNRU5MYwOVT5uSFvDY94z7L+g17UGNK7k5Y5OPGxjuOt3K29wanYMOwFlyx39oqAzf224+pBquG12Bs7YhD0MMb/AMg3ypyHaanjiG9DD4fzKGgX2pu7HMrBpJ8zAjOJADr1AUA+h+VNbuLLErQykOF1jkGmZTxVlvowNz6N2pgYxDwcHvehGVb+0L9rn7hQW/j0SOWq2OSjCSged7UIyGoo9xWr0GnJrV605qAagKWqGasqF6DZkoTSVF2oLNagKHqQlpPNWM9A0ZKmJO9VzyVMPcaUDU09gSAWPJV1LHkB3rg94dmyxyLiGsJJvMyi4EZJsqOb6n5XBq2x28qwzshLXjBNo8r8MtibG483lJ0t76r9v48yRCdg2VmCgMbFlsSM5Ww0HBRwHUm9BY704KMYdJMSSHVW+rvdlvYLmtprxFefYTFSPLC9lKxuAgYhV0OaxPTuas9q7QlxrRxKS1kDSE6fabOf0Rpqe1VmNxRWIRFDe/EgWA0Nh09TrY0HSb3bxiTDoFY5XOcgjzXUeUE/oA8AOY9K4Fn17042KBILLnC6AG+XrbQirfYmBjxTnPEVjVbL4Y8Nb3FwW1JPa9B1GzI7Qx5dRkXXhfSnVXrUoUAAVVsqgKo6AcKwc9OdBm0T/lM/76T8Zo8b0ntZ7Ymf97L+Nqjh5aC3ianPoiSIVkUOh4qwBB9xqrw761awSG2tBUYOMJK2H8Z4jxjSTLNBIp4ZFluynllDctKd/wAHzofKEH7iRof/AK5M6/AiibV2ek6gMLkajr7j150fZuKYeSU3b81v0h3+0PnQRWaYe14n+/DG/wD8o7/dUw6/nSv6KoX8MQb51YqLmtqmt6Cu+kC9ljlb1Vh8S5Fa2Zjs+cG10a1xwII0PfmL87UxjwWGRTbNozDiF527kVz+7+IzYrEhR5FCKg7JdRQdSGrC1CBrV6DbPWlNBZta2j0Bi9RL0BpQKE096CTvQi1DaTWpFxQbz61otUM9QY0GG9Hk2bJJhpXTIAoA84NjfjrfS2hudKXJrpt1ZUkjkw8nBgdL2upFmANB5Qsn0WVYyitGjjxBGNHe+YZ34ueBsSBpwAq2/KFtiN4DkzHOsTEoqhQUuF8QcQPMQGHtG3IVcb/7lLBAv0aOVkGhCnOQf035m40JsTXn+ExCeMrYqMvHwCAlVZltlD66oDxHCgSidsK8UtwWHnZSCLH9B+Ha9u1dVj2hxWGDF/CWKMBlKgO8jXdTbmtyQDqTr0vWbYlKlY7JPPJ5jGmqR5rm2biLBgWv26CrPYu70ULCUgNNY+bgovxyLwA5Dnag4LCbNmnjSOFGEbHOzsD4eZQVzlrdCRYV2mxtniCER34Em978eOth91W87jhoAOXAe4VXNNegOXAtS30ki9vurZbShKKDNs/6RiP30v4zQonom3P9Jn/fS/jal8PQXGFlFuNWUEtU0HAVawUD6SUji5gLltAvmB9NbjuKNmrbRsQQouet8oU8jexN/QGgJsbbUc0ZdSfKcpBUjUcxcagj+dE2bK7tIznQWVRwA5k9zVRNhsQDmEkBPQYdzfqCfFBJPM2q42TMrqQAVNxmUgi2l9LjUd6DWLewNqp9hRCOY/aDe+xvVviufrVafK8bdyD79KC6LVEijBRS07HlQQehs1ZqahKbUA5KGGrcl6lDHQDkFY3CjstDK0A1FSZL0RAOdbtegGwomDnMbq68VN6i6X4VEC2tB6ZhpxJEGGtxcV43+U3ZqrKji4uxHHQcSQOx516HudjbqYmOo1HoePz++qP8puys8Oa3suGv24H5Gg43d7AiM2vmd9S3LL7Vh0H310kjC1VGzMOU1PEC3xpuebvQLytxJ4VXOxsacxcnlqreSwoG8MSeNEhAtx50ph5ybjpRIZdPfQF20f8AKp/30n4zQohTO3UP0rEfvpPxGhwJQO4dTTavSoa1Ew6GQ2HvPIUDcFz1sOOl6emxWUenTWhvMEGVPuv7zST4SSTWSUheigKLc79qBHFbSmYtkIVQLkkZbDqTVjudK5MokN28regsRw+HeqvF4pbZYhZRw7n9I9T0B4ceNPbsYUpJnYm7Ai3uvc0FxONTSOOj8l+lj8Nafm+80HEr5PdQHSXS/agvNSX0iygdqAk3egfd9NKWd6G0tbjFAQGmYhpQcwFEz0EmocrgVqRqADrQFWiLQS/SsL2oCl6GXoLPU8BhmmkWNdCx49AOJ91B0+62DsrTt0yp/M/y+NW+3cGJoSp1uPvFI7SmEaCKPQKAB7utO7CxQmhGXzEEobfZ0+FB5g05t0tofUaH53pSWfWuj323ebDnxl80bsc9gbIx11PQ9eF9OdcZM/egNiJzxpCSapTyaUo9A5DNxpjDS6e+q6PSj4d7D30HS7eX/KZ/30n4jS8NNbe/0mb97J+I0ojWoDIuZ0QHV2Cj1PDiRV48PhfV2KW9oEeb1P8A206Vwm3J/rIxZwArNmXQXNhz0vp866vcHbEUwkgxc4MYVTH4rhWVr28jntyuRp60EcRvFh4yVHmYcQfJa3Ml7ADudKhj9oCRQAwyHjlObN2B6U3vTsvDWMR2hAtyCdDI4HEC0d9e9c5i8dhYyqx4kSi1i3gyR2P2syAe8UD8duPw/v1q12S9pBfncD3iqGCYMAVII6g3FO4aTzrrbzL94oOokju3pQMdroOmtM4qZUPncLc2Fza5PICrhN3zlLyyJGoF2JINh3N7D50HB4qFlI53OvbtUgwFdJtGXZlipOIke4VWUOLM2i2vlQ69dK4bE7YjR2VvEAU2uUsf95b3B7UFvHY0xGtKYGVWUOpupFwabVtKCRArSyG+laNav0oDuvfWhOLc6jmqEj6UGZ6G8neoYeMuVUWuTbU2Av17V1Me4sh1E8R0uBY2Pbjw91BzWBw0k75IlLnnbgATa5PSu5w+wmwkRKjxHYedgOHYDjl/ua86362tjsIojEbQZ/EXxMqv5biwjdbjWx1bzkW4V3W7G3ZcTgo5SSX4MCpvmHtLpyF7X5i1By23dpkkoL3/ADj87Cr3cfeWDDxrBiCYzKzPGzKQjLoPbtYa6VxG1JXM0trsxd+AuTqelWW3t2MXi1Aw+FKFFVQ8reGCosRlB0y+X1oPYcdMixlmsVt2II6d6+fttiNZmEWi3JtyFySFXsOFuWlWE0s2DjeJ2tLIfMufxFjUcAtiVubk3HUdK5iSTWgM7UBjQ1krRkvQHL6UWHhSoNOYddKD02TYmJleSRcPgcrSSZS0kgYgOwuwERF9Op40N92cZyw+z/fLL/RrKyg1/izjP1bAf8aX/p61/itixe2GwAvxtNKL+tsPrWVlAGXcvEMQThsEDxuuImU/FYAfjSU35OJmJLQYck8T9OxX9KsrKB3B7lYiJcqYbBBbk64mdjrzu0JJpj/FjF/q+B/iJv6FZWUFdiPyf4h3Z2jw7MxuS2KlYj9knDkgdqYwe5eLjj8IJAy3v5sXMx7f6i1hy00rKygFPuJim4ph/wCKk/6asi3BnBzeBhWbq+Kmf74LfKsrKB9d2cYOEOE/iZv5QVIbu40f6jB/xU/9CsrKDY2Bjv8A2MF/Ez/0a3/gHG/q+C/iZ/6FZWUGjsDG/q+B/iZ/6FaO7+N/V8D/ABE3/T1lZQQ/xbxn6tgP4ib+hRItibQX2YsGvpipx8PqNK3WUAdo7u7QnXJKIHQkEocZNY2Nxe2Gvx70sm5mKC5FhwyrxypjJ1He9sPz9a1WUDuzt38bA/iQwYJHsRcYiXgbX/8AT9qs8U22HUrbBrfmJ5T8vo9ZWUHPS7lYpiS0GCYnUk4ia5J4k/UUudwcR+rYD+Im/oVusoBH8nuJ/V8B/wAef+jWL+TzE6/U4LX/AG8v9CsrKCY/J/Pzw+D92JlH/LUzFuPOB/o2D/iJT/y1brK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QTEhUUExQWFhUXFxgXFxgYFxwXHBwcFxwcFxcaGBwcHCgkHRwlHBwXITEhJSkrLi4uFx8zODMsNygtLisBCgoKBQUFDgUFDisZExkrKysrKysrKysrKysrKysrKysrKysrKysrKysrKysrKysrKysrKysrKysrKysrKysrK//AABEIANYA7AMBIgACEQEDEQH/xAAcAAACAgMBAQAAAAAAAAAAAAADBAIFAAEGBwj/xABKEAACAQIDBgMEBQkCDQUAAAABAgMAEQQSIQUGMUFRYRMicTKBkaEUI2KxsgdCUlRyc5TB05LwFRYkMzRDY4KTxNTh8URToqPR/8QAFAEBAAAAAAAAAAAAAAAAAAAAAP/EABQRAQAAAAAAAAAAAAAAAAAAAAD/2gAMAwEAAhEDEQA/APO53OY+prSXqUkfmPqakiWoIFq2CTRAl6Iq2oIpHpUfAPWnIhRvDFqCryHnW1Q8jTz4fpUTBbjQSgRqIUPpUAtqnegLFJbrTircVX5bU5E9Bt8MeVKvGRVoX0oaR31oK3JRAKsfArXg9qCvcHnc9PdoPlQ2jp9kqDJagS8M1Flpx0rcMNAmISakMP1v8atfA0qAhoK6RalDsaWSF5h7COkZv9vifQad/MKs8Js0yyCNSAzXAuCeRNtOtrV227+xlfZwhVwJpXL8AxXXKpYX6Cg8r2hsp0eVQGZYnyM+XKOJCki/lJsbC/KkDFXeb87NOF+paXxZZXM8zZco0usdh6Fie5ripF1tQLZKC9NsKA6UADTGHGnvqLLpR8LHcUDkkep9T99aVLUeYWJ9TUKDRSohKKtYq0GLpRlqKrU0SgNGKI+HBFRjiNORxngR76CsaKxraR1b/RweVGTArxoKqDCM3AXp4bPIAuKs4Y7cBaj5aCjlwthW0WrWaK/GgrB2oFMtTC0eSO9tALVJE6UFeYelRMXOrHwr0J4L8qBALUilNNBao2oB2Nq2iE0YLWFbCgHbLY5rEagg6gjUW713u7m04nEbxoFnBHjhVte+hfT80nXsTXnx53o2zdoyYaVZYjqNCOTLzU9j/KgZ/KNOZMdISOAUD0tXIyqOlevb64GPF4WLEwi9hm72PtKe4P3V5fiVudKCpkXtS5XtVhMtuNKyqaADLpamMKunvoeS2nWjwCwPrQMzHzH1P31C9bxPtt+0fvNQzUE1NEQ60G9FQUBwaYiSgQim1oCIaZjuaFEl6fhw/agmkFMiOpBLDhpWKxoMK2rApqdxUvEoFsQumtAEhtTGIfSlGPSgiTrREYWoJWiRx0GwakLmwonhc6lElAKWL40LwabZK1l1oAiPtQpo9aeWoqpdwoA1oKpo7mpxQ+8U3iNl4h82WyINA3Asb2st9SSegrlsSvhvkecmQE3Ac2SxNwTf3UHqu4OJv4mHfg4zIDwuPaA9RY+41ye8OzBBiSlrBvMnbqKq92t4WinVGfMCw8JzxDra4b7Lcv8AvXo+9OzVxkKyxizMLr1BHEfGg8vxOF1sRSsuFA4Cugy3W546g+oNj8xSE60FTPHpSsa09ilpVRQTxo+sf9tvvNBWiY//ADkn7b/iNDQUBEW9MRJbjQY6ZQUBgLUzCtBgjvVnBhqCeHSp7QxngwvJxKjQHmeQPa9NQYW1Ue+q5YV6F/uBIoOK2i8sxMkjFidbXNhfgFF9BVruju3Li3dI5/BKKHucxBvy8pGulP7u7DXEhyzMgBSNbLoWkJALHoONtL34ivQ91d2GwzyFvPJGlgb5V1107cB8aDl9lxTqJI53VzG+UOD7S2Buf+9N3I0oWyocQZcV46m4kFyPZGYaKO3erExUCZQ0SOCnEgoohoFEhHIUZIKajiFbIoFvBqSQ9aZRKwrQIslDam5Y6F4FAAC9FwWYSLlHmuALi+p0GlESGm9nu0TiQAEi9r9xbToaCybczEMoLyrnYDOSWsv2YwOH8/SuT3y3eZWjjMZdFVvExDR5c7WJULYgkAA3J0JNev7PmMkCNoMwva/DtrVbvZCjIiHIzsGVUe5DDLc3A1toNetqDwPdnZfjY+JLjIsikmxGlwtgL6XuNTXtv5QMQI8OETy8BYdByFeZY+EbMVGjik1Hma+UhiBqQRwvewPIjhxp7aO/CY5oEVHzkqrC2l/zmv0ABNu9Bgh8qjoKr8SmproGwwpPFRdqDncVFSfhcfWrnEYf+dILGe9AjtKMeLJ+2/4jQEApraa/WyfvH/Ea1FBfnQFgjBtTMEFbw8elWezsEXYKoJJ/vrQF2ds531RCbcTy+fOrOLZ7DiLe8Va4LZ8qqM0oQD2Y4lGX1kdgSxPO1qSO0gMqCzO0gjUA353J9y6n0oNRQ3GhHHL7QGp5amp4vdT6WoiaTJc5/KAxAT19eVUmIic4nMbZIvMnmBuxJUadRXc7vS/5VEOquPlf+VBmxtgQ4DD+DGzFmLFnNsxLCxPbTQChbV2g0cICAuygDuaPvTiFhlJYMUCF7qLgWNiG6EcdeXpXLYfGHEIJUlUgnQxgEL2JN/MOdBT7vLITNJK7Z3fzIHOUW11A0J4dxaroE0HD4YRrlBLXZmJPMtqeHCiC9AUUUGlxRFNAZATREjNDVqYhaggYzWytqfVL8KyTD+6gqnWo5afkw9qxMNegVSCmEiphIrVMLQQWeRQLSMoW5GoAHMn/AM1S7w7xBcRhcTGkbuY8jSklMwe+Ql1BISwZhYa3B4VX7xY04oS4WEBlUK0jBiMyrZ3UEaZbAKSeOaiYPZ2bDZ5AFR/KAjhGAy5FZMwNxplsSNBccKDkN9tsGVEAYkMWZhnLAnOSAQeS8Bx+Qqu3ZxTYfFRmRChc5bOpTyPpzA0vY0KWBwWZNfCYEshDAEGym40IuNDRt7MeuJgSUi06sQ2U3UKfZuDqGuBwuONB6lMtJzJR8HifFijlH58at8QL/O9RlWgq8RFVXbjV3jNBVQEHOgq8cPrZP3j/AIjQ4jrpRcav1kg/2j/iNSwWFLsqgeZjYX01P8qC32Ps5pmspsB7TWuBfgPU9K7DB4VI1sl1NrFtMx9bgi3pQtnRGCMJEqMo1ZjJlZm5kAKR2AJFI4nePDpcSuY2vosilWsddNLEdwba0DWOgjNywaYjXzvZF7m1haq7dtfFMmLsLANHhgBYEcGcDuRYdhXOYraEm05mw8DeFhkF5ZLXJ91+fAL7zXbxvZFUAKigKo4aDSgpkwnhLYWkkZba/pFmY+gBNNbZx30LDpOxYsrAMynKfMCpykg249KbidA1zx+6qnfzHJ9EJzWyujcr6HkOfKg5PejaOJOGhjlYqkgZ/DB9lZDmykm7twBLE6lj0rn92Nty4Z2MfmRj50OoYDp0a3A0bauNbEFZny5yvBRoq3JUEnVm4knhqKBs2Js6ADi2p+yNW+VB61s/FRzoJImDLw7g6HKw5HWmDhr1T7hlDDJkB0ksT18oNx93urpwtAguHqaYfrTeWtol6BcRUwkdbC9vlejKtBJFNSCmsANFU2FAuw11ra00mHd/ZRj7jb48KPhthyFvMMo5kkE+4CgQiiZjZQWPQa/+K5/eZ8RleJY2iXK2d2Vs1ha+QjQA349Ol69GaaKBLLYDmb/MmuZ23tGPEoUSPxQbgtcqovxs41/s3oPJMPinYzOrkmzXbLkvdSqm3IEA29KaG9k4w6QyJ4kflygBSwC3BBFj10vblVpgtwDG0wWdTG8fkGWzBwQRmPNRr6399VexNkzQSk4nDSaI+ddbMqAFWif2S9+CA2IvpQG3V2ZhZ/GDTBWUGRbqF0y+yCwNyp46DtxrkN4IVicogaxUZs46jMCv8jXUtszw5FlYlEJJUlS2d7EnKFF8g5kjW1q5X6E7ODJmKlcwsbkqdRlGtvTkKD0fcPEmTARX4pmT+ydPkRVvKa4P8lmPIM0JPlYCRB9oaNb1Fv7NdtipKBDHvxqnJNWGMa9IJQIbQ/z0n7b/AIjTuyJskkclr5WB+HH5UDFQfWyfvH/Eaaw0FB3+FdZRnU5lPC6gf3+Fc9vTu22KGRBGir7OaOQ6niysrBQe+Umt7JmMR0vlPEfzHer9HF+DH36D1oOe2Nsz6CPBChlPnLLfOTpfOD7Vvs8uVWM+Z7ZbWPAjUG/8qsWlABJIA4knQADW5JqUuwJQM6FQpFyupOutxag5Lb+LXDKqMbyOxt7uPu5Vw+8c7yggXygjMeQ6e89K6HeDZplxRUswaKNT7JsLk+bhqDwAHE3HI2o9qSKto1OinRLgm50LSEaZz8hYUFREcoI+FM4YBp4kDFM1kJJByg6k8uJ610O6W6hxLCWQFYAePAvbiqfZ5FvW2vBPam6rYfaKqBmikJkjJGYWB1Qg/nKSOPKxoOz2Dh/oj+GIn8KTUyWZgrDRRYZhY82uOVdPkrncdifCgOdljXm2Uwi3RLMGZv2fjTm6+J+oWMiQ5NAWylgredA9uDBSBbjqt6C08OpwQMxyqLnty9TyFThdc6hvZzC/pzqz3ikMNljBs/sqlhcga5jyFtb9jQVe1NprAUhiKGWS4LNc2IUmwA4sbWA6kUPdfxV8R8bEscVgYwSwa/PyN5iT2sOgoEezEuHkVWkHA20Hp1Pc/KnFQDUAXoLRMRhrexIe1mHxudKYgx8K+xCb9SB95NU61IJ14UFvPvDb2Yz7yP8A9qtx+2MS4soSMfpHzH4VDKKk60Fc2EDW8RmkP2jp7lGnxvRte1uVG8OsaOgBao4gXRhyKm/PkdRR8la0HOg8r3fxUAiZ5gxCAxofMVYtrcXJIewXjoATYaVHF7Ry4ObwTYE+HmsArBr+JkuLgsbCw4KO16Y3k2QEcxRxFWeQ5BmFlX2iLaXOvC+l7a0LeHZ0cEwgjRbf5kNJd8jWVZJNDbMH1sO9BymyMYcLPHL7Sg624ajzqO4B4V6jPiFIDKbqwBBHMHga5/fbY8CQIUVrqDZjaxChVzEqbE3tbTrVXujtgsngNqVBKeg4g+nKg6DEMSaVj+OtSlkrMMfLQTmF5JP23/EacwcXM1rIPEf9tvxGnY1oLHZEF2zW0UXN/l/ftWTbwQiUopcn84iGR07+ZVIHrwo2BTyNcAgnUG+thSWLkjPkCyovNYX8O56sVs3wNBze8e8E+KkMGFjHghgrSvdVZx5stzplAHs2JPHTSuy2fvmksS5LrIeKMfDJA/PjzcVPIjpVPjNhYdlVVw0hbPnBVyZM/DMzuTfT9K4tSe2t24co8ZCxc6IklmJ6iIGzMB+hYfZoF98N94popYCpeS31cqeVla/sylSA448AOPAGuf3G2QmIxCpICUALMAbXy8iehNr86T2xu14bhsN4ksJFiSLlW5q1gLNw0IHEda9C/JlslIsN4xuZJb8RbKimwUDvYk+7pQdhHAFACgBRoANAAOAA6UntTZizKA2jKcyMOKsOfoeBHMVY5qlpQcUuy1zpnXM0ZZiptYtxDvfVtNF5a35UaPaaQQF5GuzFmY39pibEKP0QfKOyj1rp8ZgElFmHow0ZehB9eXDtVRhd0MMj+JJnnccPFIKr6IoA+N6CmO31JyLdnNrqoLnXlZQTVxu/LiGWVsQGXzgQ5hlbwwotcHXjfjrpVygVBZAFHRQF+6hE0Gwa2TUb1q9Bs1q/eo3qDGgmD3owl07UnnqYagK01SDUJWFbL0GPJeq/bOOMURYC7EqgBIXVjlGpNhbU+6m3aqLeDHQlo8PJZs12ZSCwyhSBmC6i5Oh7UHE4jayy45HI8kQ8n5t2vcM/fOdSP0aWkwZmnnF2sviMS3FmvcnX9JzpbU3q0x2xUw7pKwTI0zBMt8jKnmu1zfmBoeWtKRY1IkaeW95NIVP2PzieNgbC1tetBS7R2gyh4WFgFEVlYlbqRmbU8TY3A0ueFVmGm8MiRb5lN+xHMfDT31a7UwkhjM80ZLy2cNlZAgN7ALbL5tLelUeS5y3HS/Kg9AOovyIBHvo8ZsLUDAR/VR8zkX7qdEV+VAyV+sf9tvxGrDDikpRaaUdJH/Eabgegt8K9kPDjzoL7SjXS6g9EQufgtzSLRK9s6qbEMLi9iNRU5MYwOVT5uSFvDY94z7L+g17UGNK7k5Y5OPGxjuOt3K29wanYMOwFlyx39oqAzf224+pBquG12Bs7YhD0MMb/AMg3ypyHaanjiG9DD4fzKGgX2pu7HMrBpJ8zAjOJADr1AUA+h+VNbuLLErQykOF1jkGmZTxVlvowNz6N2pgYxDwcHvehGVb+0L9rn7hQW/j0SOWq2OSjCSged7UIyGoo9xWr0GnJrV605qAagKWqGasqF6DZkoTSVF2oLNagKHqQlpPNWM9A0ZKmJO9VzyVMPcaUDU09gSAWPJV1LHkB3rg94dmyxyLiGsJJvMyi4EZJsqOb6n5XBq2x28qwzshLXjBNo8r8MtibG483lJ0t76r9v48yRCdg2VmCgMbFlsSM5Ww0HBRwHUm9BY704KMYdJMSSHVW+rvdlvYLmtprxFefYTFSPLC9lKxuAgYhV0OaxPTuas9q7QlxrRxKS1kDSE6fabOf0Rpqe1VmNxRWIRFDe/EgWA0Nh09TrY0HSb3bxiTDoFY5XOcgjzXUeUE/oA8AOY9K4Fn17042KBILLnC6AG+XrbQirfYmBjxTnPEVjVbL4Y8Nb3FwW1JPa9B1GzI7Qx5dRkXXhfSnVXrUoUAAVVsqgKo6AcKwc9OdBm0T/lM/76T8Zo8b0ntZ7Ymf97L+Nqjh5aC3ianPoiSIVkUOh4qwBB9xqrw761awSG2tBUYOMJK2H8Z4jxjSTLNBIp4ZFluynllDctKd/wAHzofKEH7iRof/AK5M6/AiibV2ek6gMLkajr7j150fZuKYeSU3b81v0h3+0PnQRWaYe14n+/DG/wD8o7/dUw6/nSv6KoX8MQb51YqLmtqmt6Cu+kC9ljlb1Vh8S5Fa2Zjs+cG10a1xwII0PfmL87UxjwWGRTbNozDiF527kVz+7+IzYrEhR5FCKg7JdRQdSGrC1CBrV6DbPWlNBZta2j0Bi9RL0BpQKE096CTvQi1DaTWpFxQbz61otUM9QY0GG9Hk2bJJhpXTIAoA84NjfjrfS2hudKXJrpt1ZUkjkw8nBgdL2upFmANB5Qsn0WVYyitGjjxBGNHe+YZ34ueBsSBpwAq2/KFtiN4DkzHOsTEoqhQUuF8QcQPMQGHtG3IVcb/7lLBAv0aOVkGhCnOQf035m40JsTXn+ExCeMrYqMvHwCAlVZltlD66oDxHCgSidsK8UtwWHnZSCLH9B+Ha9u1dVj2hxWGDF/CWKMBlKgO8jXdTbmtyQDqTr0vWbYlKlY7JPPJ5jGmqR5rm2biLBgWv26CrPYu70ULCUgNNY+bgovxyLwA5Dnag4LCbNmnjSOFGEbHOzsD4eZQVzlrdCRYV2mxtniCER34Em978eOth91W87jhoAOXAe4VXNNegOXAtS30ki9vurZbShKKDNs/6RiP30v4zQonom3P9Jn/fS/jal8PQXGFlFuNWUEtU0HAVawUD6SUji5gLltAvmB9NbjuKNmrbRsQQouet8oU8jexN/QGgJsbbUc0ZdSfKcpBUjUcxcagj+dE2bK7tIznQWVRwA5k9zVRNhsQDmEkBPQYdzfqCfFBJPM2q42TMrqQAVNxmUgi2l9LjUd6DWLewNqp9hRCOY/aDe+xvVviufrVafK8bdyD79KC6LVEijBRS07HlQQehs1ZqahKbUA5KGGrcl6lDHQDkFY3CjstDK0A1FSZL0RAOdbtegGwomDnMbq68VN6i6X4VEC2tB6ZhpxJEGGtxcV43+U3ZqrKji4uxHHQcSQOx516HudjbqYmOo1HoePz++qP8puys8Oa3suGv24H5Gg43d7AiM2vmd9S3LL7Vh0H310kjC1VGzMOU1PEC3xpuebvQLytxJ4VXOxsacxcnlqreSwoG8MSeNEhAtx50ph5ybjpRIZdPfQF20f8AKp/30n4zQohTO3UP0rEfvpPxGhwJQO4dTTavSoa1Ew6GQ2HvPIUDcFz1sOOl6emxWUenTWhvMEGVPuv7zST4SSTWSUheigKLc79qBHFbSmYtkIVQLkkZbDqTVjudK5MokN28regsRw+HeqvF4pbZYhZRw7n9I9T0B4ceNPbsYUpJnYm7Ai3uvc0FxONTSOOj8l+lj8Nafm+80HEr5PdQHSXS/agvNSX0iygdqAk3egfd9NKWd6G0tbjFAQGmYhpQcwFEz0EmocrgVqRqADrQFWiLQS/SsL2oCl6GXoLPU8BhmmkWNdCx49AOJ91B0+62DsrTt0yp/M/y+NW+3cGJoSp1uPvFI7SmEaCKPQKAB7utO7CxQmhGXzEEobfZ0+FB5g05t0tofUaH53pSWfWuj323ebDnxl80bsc9gbIx11PQ9eF9OdcZM/egNiJzxpCSapTyaUo9A5DNxpjDS6e+q6PSj4d7D30HS7eX/KZ/30n4jS8NNbe/0mb97J+I0ojWoDIuZ0QHV2Cj1PDiRV48PhfV2KW9oEeb1P8A206Vwm3J/rIxZwArNmXQXNhz0vp866vcHbEUwkgxc4MYVTH4rhWVr28jntyuRp60EcRvFh4yVHmYcQfJa3Ml7ADudKhj9oCRQAwyHjlObN2B6U3vTsvDWMR2hAtyCdDI4HEC0d9e9c5i8dhYyqx4kSi1i3gyR2P2syAe8UD8duPw/v1q12S9pBfncD3iqGCYMAVII6g3FO4aTzrrbzL94oOokju3pQMdroOmtM4qZUPncLc2Fza5PICrhN3zlLyyJGoF2JINh3N7D50HB4qFlI53OvbtUgwFdJtGXZlipOIke4VWUOLM2i2vlQ69dK4bE7YjR2VvEAU2uUsf95b3B7UFvHY0xGtKYGVWUOpupFwabVtKCRArSyG+laNav0oDuvfWhOLc6jmqEj6UGZ6G8neoYeMuVUWuTbU2Av17V1Me4sh1E8R0uBY2Pbjw91BzWBw0k75IlLnnbgATa5PSu5w+wmwkRKjxHYedgOHYDjl/ua86362tjsIojEbQZ/EXxMqv5biwjdbjWx1bzkW4V3W7G3ZcTgo5SSX4MCpvmHtLpyF7X5i1By23dpkkoL3/ADj87Cr3cfeWDDxrBiCYzKzPGzKQjLoPbtYa6VxG1JXM0trsxd+AuTqelWW3t2MXi1Aw+FKFFVQ8reGCosRlB0y+X1oPYcdMixlmsVt2II6d6+fttiNZmEWi3JtyFySFXsOFuWlWE0s2DjeJ2tLIfMufxFjUcAtiVubk3HUdK5iSTWgM7UBjQ1krRkvQHL6UWHhSoNOYddKD02TYmJleSRcPgcrSSZS0kgYgOwuwERF9Op40N92cZyw+z/fLL/RrKyg1/izjP1bAf8aX/p61/itixe2GwAvxtNKL+tsPrWVlAGXcvEMQThsEDxuuImU/FYAfjSU35OJmJLQYck8T9OxX9KsrKB3B7lYiJcqYbBBbk64mdjrzu0JJpj/FjF/q+B/iJv6FZWUFdiPyf4h3Z2jw7MxuS2KlYj9knDkgdqYwe5eLjj8IJAy3v5sXMx7f6i1hy00rKygFPuJim4ph/wCKk/6asi3BnBzeBhWbq+Kmf74LfKsrKB9d2cYOEOE/iZv5QVIbu40f6jB/xU/9CsrKDY2Bjv8A2MF/Ez/0a3/gHG/q+C/iZ/6FZWUGjsDG/q+B/iZ/6FaO7+N/V8D/ABE3/T1lZQQ/xbxn6tgP4ib+hRItibQX2YsGvpipx8PqNK3WUAdo7u7QnXJKIHQkEocZNY2Nxe2Gvx70sm5mKC5FhwyrxypjJ1He9sPz9a1WUDuzt38bA/iQwYJHsRcYiXgbX/8AT9qs8U22HUrbBrfmJ5T8vo9ZWUHPS7lYpiS0GCYnUk4ia5J4k/UUudwcR+rYD+Im/oVusoBH8nuJ/V8B/wAef+jWL+TzE6/U4LX/AG8v9CsrKCY/J/Pzw+D92JlH/LUzFuPOB/o2D/iJT/y1brK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ttldancespringfieldmo.com/resources/Tagged_Class_Photos/Social_Dance/Swing_Dance/swingdance.gif"/>
          <p:cNvPicPr>
            <a:picLocks noChangeAspect="1" noChangeArrowheads="1"/>
          </p:cNvPicPr>
          <p:nvPr/>
        </p:nvPicPr>
        <p:blipFill>
          <a:blip r:embed="rId2" cstate="print"/>
          <a:srcRect/>
          <a:stretch>
            <a:fillRect/>
          </a:stretch>
        </p:blipFill>
        <p:spPr bwMode="auto">
          <a:xfrm>
            <a:off x="4419600" y="2057400"/>
            <a:ext cx="3505200" cy="31736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Swing History</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200000"/>
              </a:lnSpc>
            </a:pPr>
            <a:r>
              <a:rPr lang="en-US" sz="1800" dirty="0" smtClean="0"/>
              <a:t>Began in California in the 1920’s where the black community danced to contemporary jazz music and was discovered as the Charleston and Lindy Hop.   The Lindy Hop was coincidentally named after President Lindbergh as both were hot press topics of the time.  </a:t>
            </a:r>
          </a:p>
          <a:p>
            <a:pPr>
              <a:lnSpc>
                <a:spcPct val="200000"/>
              </a:lnSpc>
            </a:pPr>
            <a:r>
              <a:rPr lang="en-US" sz="1800" dirty="0" smtClean="0"/>
              <a:t>The “jitterbug” variation was started in the mid 1930’s.  Swing competitions began in the late 1930’s.  </a:t>
            </a:r>
            <a:endParaRPr lang="en-US" sz="1800" dirty="0"/>
          </a:p>
          <a:p>
            <a:pPr>
              <a:lnSpc>
                <a:spcPct val="200000"/>
              </a:lnSpc>
            </a:pPr>
            <a:r>
              <a:rPr lang="en-US" sz="1800" dirty="0" smtClean="0"/>
              <a:t>Formal ballroom teachers adapted the swing into East Coast Swing and West Coast Swing</a:t>
            </a:r>
          </a:p>
          <a:p>
            <a:pPr>
              <a:lnSpc>
                <a:spcPct val="200000"/>
              </a:lnSpc>
            </a:pPr>
            <a:r>
              <a:rPr lang="en-US" sz="1800" dirty="0" smtClean="0"/>
              <a:t>Became the </a:t>
            </a:r>
            <a:r>
              <a:rPr lang="en-US" sz="1800" dirty="0"/>
              <a:t>typical American </a:t>
            </a:r>
            <a:r>
              <a:rPr lang="en-US" sz="1800" dirty="0" err="1"/>
              <a:t>passtime</a:t>
            </a:r>
            <a:r>
              <a:rPr lang="en-US" sz="1800" dirty="0"/>
              <a:t> of the 50’s  &amp; 60’s.  </a:t>
            </a:r>
          </a:p>
          <a:p>
            <a:pPr>
              <a:lnSpc>
                <a:spcPct val="200000"/>
              </a:lnSpc>
            </a:pPr>
            <a:endParaRPr lang="en-US" sz="1800" dirty="0" smtClean="0"/>
          </a:p>
        </p:txBody>
      </p:sp>
      <p:sp>
        <p:nvSpPr>
          <p:cNvPr id="4" name="AutoShape 2" descr="data:image/jpeg;base64,/9j/4AAQSkZJRgABAQAAAQABAAD/2wCEAAkGBxQTEhUUExQWFhUXFxgXFxgYFxwXHBwcFxwcFxcaGBwcHCgkHRwlHBwXITEhJSkrLi4uFx8zODMsNygtLisBCgoKBQUFDgUFDisZExkrKysrKysrKysrKysrKysrKysrKysrKysrKysrKysrKysrKysrKysrKysrKysrKysrK//AABEIANYA7AMBIgACEQEDEQH/xAAcAAACAgMBAQAAAAAAAAAAAAADBAIFAAEGBwj/xABKEAACAQIDBgMEBQkCDQUAAAABAgMAEQQSIQUGMUFRYRMicTKBkaEUI2KxsgdCUlRyc5TB05LwFRYkMzRDY4KTxNTh8URToqPR/8QAFAEBAAAAAAAAAAAAAAAAAAAAAP/EABQRAQAAAAAAAAAAAAAAAAAAAAD/2gAMAwEAAhEDEQA/APO53OY+prSXqUkfmPqakiWoIFq2CTRAl6Iq2oIpHpUfAPWnIhRvDFqCryHnW1Q8jTz4fpUTBbjQSgRqIUPpUAtqnegLFJbrTircVX5bU5E9Bt8MeVKvGRVoX0oaR31oK3JRAKsfArXg9qCvcHnc9PdoPlQ2jp9kqDJagS8M1Flpx0rcMNAmISakMP1v8atfA0qAhoK6RalDsaWSF5h7COkZv9vifQad/MKs8Js0yyCNSAzXAuCeRNtOtrV227+xlfZwhVwJpXL8AxXXKpYX6Cg8r2hsp0eVQGZYnyM+XKOJCki/lJsbC/KkDFXeb87NOF+paXxZZXM8zZco0usdh6Fie5ripF1tQLZKC9NsKA6UADTGHGnvqLLpR8LHcUDkkep9T99aVLUeYWJ9TUKDRSohKKtYq0GLpRlqKrU0SgNGKI+HBFRjiNORxngR76CsaKxraR1b/RweVGTArxoKqDCM3AXp4bPIAuKs4Y7cBaj5aCjlwthW0WrWaK/GgrB2oFMtTC0eSO9tALVJE6UFeYelRMXOrHwr0J4L8qBALUilNNBao2oB2Nq2iE0YLWFbCgHbLY5rEagg6gjUW713u7m04nEbxoFnBHjhVte+hfT80nXsTXnx53o2zdoyYaVZYjqNCOTLzU9j/KgZ/KNOZMdISOAUD0tXIyqOlevb64GPF4WLEwi9hm72PtKe4P3V5fiVudKCpkXtS5XtVhMtuNKyqaADLpamMKunvoeS2nWjwCwPrQMzHzH1P31C9bxPtt+0fvNQzUE1NEQ60G9FQUBwaYiSgQim1oCIaZjuaFEl6fhw/agmkFMiOpBLDhpWKxoMK2rApqdxUvEoFsQumtAEhtTGIfSlGPSgiTrREYWoJWiRx0GwakLmwonhc6lElAKWL40LwabZK1l1oAiPtQpo9aeWoqpdwoA1oKpo7mpxQ+8U3iNl4h82WyINA3Asb2st9SSegrlsSvhvkecmQE3Ac2SxNwTf3UHqu4OJv4mHfg4zIDwuPaA9RY+41ye8OzBBiSlrBvMnbqKq92t4WinVGfMCw8JzxDra4b7Lcv8AvXo+9OzVxkKyxizMLr1BHEfGg8vxOF1sRSsuFA4Cugy3W546g+oNj8xSE60FTPHpSsa09ilpVRQTxo+sf9tvvNBWiY//ADkn7b/iNDQUBEW9MRJbjQY6ZQUBgLUzCtBgjvVnBhqCeHSp7QxngwvJxKjQHmeQPa9NQYW1Ue+q5YV6F/uBIoOK2i8sxMkjFidbXNhfgFF9BVruju3Li3dI5/BKKHucxBvy8pGulP7u7DXEhyzMgBSNbLoWkJALHoONtL34ivQ91d2GwzyFvPJGlgb5V1107cB8aDl9lxTqJI53VzG+UOD7S2Buf+9N3I0oWyocQZcV46m4kFyPZGYaKO3erExUCZQ0SOCnEgoohoFEhHIUZIKajiFbIoFvBqSQ9aZRKwrQIslDam5Y6F4FAAC9FwWYSLlHmuALi+p0GlESGm9nu0TiQAEi9r9xbToaCybczEMoLyrnYDOSWsv2YwOH8/SuT3y3eZWjjMZdFVvExDR5c7WJULYgkAA3J0JNev7PmMkCNoMwva/DtrVbvZCjIiHIzsGVUe5DDLc3A1toNetqDwPdnZfjY+JLjIsikmxGlwtgL6XuNTXtv5QMQI8OETy8BYdByFeZY+EbMVGjik1Hma+UhiBqQRwvewPIjhxp7aO/CY5oEVHzkqrC2l/zmv0ABNu9Bgh8qjoKr8SmproGwwpPFRdqDncVFSfhcfWrnEYf+dILGe9AjtKMeLJ+2/4jQEApraa/WyfvH/Ea1FBfnQFgjBtTMEFbw8elWezsEXYKoJJ/vrQF2ds531RCbcTy+fOrOLZ7DiLe8Va4LZ8qqM0oQD2Y4lGX1kdgSxPO1qSO0gMqCzO0gjUA353J9y6n0oNRQ3GhHHL7QGp5amp4vdT6WoiaTJc5/KAxAT19eVUmIic4nMbZIvMnmBuxJUadRXc7vS/5VEOquPlf+VBmxtgQ4DD+DGzFmLFnNsxLCxPbTQChbV2g0cICAuygDuaPvTiFhlJYMUCF7qLgWNiG6EcdeXpXLYfGHEIJUlUgnQxgEL2JN/MOdBT7vLITNJK7Z3fzIHOUW11A0J4dxaroE0HD4YRrlBLXZmJPMtqeHCiC9AUUUGlxRFNAZATREjNDVqYhaggYzWytqfVL8KyTD+6gqnWo5afkw9qxMNegVSCmEiphIrVMLQQWeRQLSMoW5GoAHMn/AM1S7w7xBcRhcTGkbuY8jSklMwe+Ql1BISwZhYa3B4VX7xY04oS4WEBlUK0jBiMyrZ3UEaZbAKSeOaiYPZ2bDZ5AFR/KAjhGAy5FZMwNxplsSNBccKDkN9tsGVEAYkMWZhnLAnOSAQeS8Bx+Qqu3ZxTYfFRmRChc5bOpTyPpzA0vY0KWBwWZNfCYEshDAEGym40IuNDRt7MeuJgSUi06sQ2U3UKfZuDqGuBwuONB6lMtJzJR8HifFijlH58at8QL/O9RlWgq8RFVXbjV3jNBVQEHOgq8cPrZP3j/AIjQ4jrpRcav1kg/2j/iNSwWFLsqgeZjYX01P8qC32Ps5pmspsB7TWuBfgPU9K7DB4VI1sl1NrFtMx9bgi3pQtnRGCMJEqMo1ZjJlZm5kAKR2AJFI4nePDpcSuY2vosilWsddNLEdwba0DWOgjNywaYjXzvZF7m1haq7dtfFMmLsLANHhgBYEcGcDuRYdhXOYraEm05mw8DeFhkF5ZLXJ91+fAL7zXbxvZFUAKigKo4aDSgpkwnhLYWkkZba/pFmY+gBNNbZx30LDpOxYsrAMynKfMCpykg249KbidA1zx+6qnfzHJ9EJzWyujcr6HkOfKg5PejaOJOGhjlYqkgZ/DB9lZDmykm7twBLE6lj0rn92Nty4Z2MfmRj50OoYDp0a3A0bauNbEFZny5yvBRoq3JUEnVm4knhqKBs2Js6ADi2p+yNW+VB61s/FRzoJImDLw7g6HKw5HWmDhr1T7hlDDJkB0ksT18oNx93urpwtAguHqaYfrTeWtol6BcRUwkdbC9vlejKtBJFNSCmsANFU2FAuw11ra00mHd/ZRj7jb48KPhthyFvMMo5kkE+4CgQiiZjZQWPQa/+K5/eZ8RleJY2iXK2d2Vs1ha+QjQA349Ol69GaaKBLLYDmb/MmuZ23tGPEoUSPxQbgtcqovxs41/s3oPJMPinYzOrkmzXbLkvdSqm3IEA29KaG9k4w6QyJ4kflygBSwC3BBFj10vblVpgtwDG0wWdTG8fkGWzBwQRmPNRr6399VexNkzQSk4nDSaI+ddbMqAFWif2S9+CA2IvpQG3V2ZhZ/GDTBWUGRbqF0y+yCwNyp46DtxrkN4IVicogaxUZs46jMCv8jXUtszw5FlYlEJJUlS2d7EnKFF8g5kjW1q5X6E7ODJmKlcwsbkqdRlGtvTkKD0fcPEmTARX4pmT+ydPkRVvKa4P8lmPIM0JPlYCRB9oaNb1Fv7NdtipKBDHvxqnJNWGMa9IJQIbQ/z0n7b/AIjTuyJskkclr5WB+HH5UDFQfWyfvH/Eaaw0FB3+FdZRnU5lPC6gf3+Fc9vTu22KGRBGir7OaOQ6niysrBQe+Umt7JmMR0vlPEfzHer9HF+DH36D1oOe2Nsz6CPBChlPnLLfOTpfOD7Vvs8uVWM+Z7ZbWPAjUG/8qsWlABJIA4knQADW5JqUuwJQM6FQpFyupOutxag5Lb+LXDKqMbyOxt7uPu5Vw+8c7yggXygjMeQ6e89K6HeDZplxRUswaKNT7JsLk+bhqDwAHE3HI2o9qSKto1OinRLgm50LSEaZz8hYUFREcoI+FM4YBp4kDFM1kJJByg6k8uJ610O6W6hxLCWQFYAePAvbiqfZ5FvW2vBPam6rYfaKqBmikJkjJGYWB1Qg/nKSOPKxoOz2Dh/oj+GIn8KTUyWZgrDRRYZhY82uOVdPkrncdifCgOdljXm2Uwi3RLMGZv2fjTm6+J+oWMiQ5NAWylgredA9uDBSBbjqt6C08OpwQMxyqLnty9TyFThdc6hvZzC/pzqz3ikMNljBs/sqlhcga5jyFtb9jQVe1NprAUhiKGWS4LNc2IUmwA4sbWA6kUPdfxV8R8bEscVgYwSwa/PyN5iT2sOgoEezEuHkVWkHA20Hp1Pc/KnFQDUAXoLRMRhrexIe1mHxudKYgx8K+xCb9SB95NU61IJ14UFvPvDb2Yz7yP8A9qtx+2MS4soSMfpHzH4VDKKk60Fc2EDW8RmkP2jp7lGnxvRte1uVG8OsaOgBao4gXRhyKm/PkdRR8la0HOg8r3fxUAiZ5gxCAxofMVYtrcXJIewXjoATYaVHF7Ry4ObwTYE+HmsArBr+JkuLgsbCw4KO16Y3k2QEcxRxFWeQ5BmFlX2iLaXOvC+l7a0LeHZ0cEwgjRbf5kNJd8jWVZJNDbMH1sO9BymyMYcLPHL7Sg624ajzqO4B4V6jPiFIDKbqwBBHMHga5/fbY8CQIUVrqDZjaxChVzEqbE3tbTrVXujtgsngNqVBKeg4g+nKg6DEMSaVj+OtSlkrMMfLQTmF5JP23/EacwcXM1rIPEf9tvxGnY1oLHZEF2zW0UXN/l/ftWTbwQiUopcn84iGR07+ZVIHrwo2BTyNcAgnUG+thSWLkjPkCyovNYX8O56sVs3wNBze8e8E+KkMGFjHghgrSvdVZx5stzplAHs2JPHTSuy2fvmksS5LrIeKMfDJA/PjzcVPIjpVPjNhYdlVVw0hbPnBVyZM/DMzuTfT9K4tSe2t24co8ZCxc6IklmJ6iIGzMB+hYfZoF98N94popYCpeS31cqeVla/sylSA448AOPAGuf3G2QmIxCpICUALMAbXy8iehNr86T2xu14bhsN4ksJFiSLlW5q1gLNw0IHEda9C/JlslIsN4xuZJb8RbKimwUDvYk+7pQdhHAFACgBRoANAAOAA6UntTZizKA2jKcyMOKsOfoeBHMVY5qlpQcUuy1zpnXM0ZZiptYtxDvfVtNF5a35UaPaaQQF5GuzFmY39pibEKP0QfKOyj1rp8ZgElFmHow0ZehB9eXDtVRhd0MMj+JJnnccPFIKr6IoA+N6CmO31JyLdnNrqoLnXlZQTVxu/LiGWVsQGXzgQ5hlbwwotcHXjfjrpVygVBZAFHRQF+6hE0Gwa2TUb1q9Bs1q/eo3qDGgmD3owl07UnnqYagK01SDUJWFbL0GPJeq/bOOMURYC7EqgBIXVjlGpNhbU+6m3aqLeDHQlo8PJZs12ZSCwyhSBmC6i5Oh7UHE4jayy45HI8kQ8n5t2vcM/fOdSP0aWkwZmnnF2sviMS3FmvcnX9JzpbU3q0x2xUw7pKwTI0zBMt8jKnmu1zfmBoeWtKRY1IkaeW95NIVP2PzieNgbC1tetBS7R2gyh4WFgFEVlYlbqRmbU8TY3A0ueFVmGm8MiRb5lN+xHMfDT31a7UwkhjM80ZLy2cNlZAgN7ALbL5tLelUeS5y3HS/Kg9AOovyIBHvo8ZsLUDAR/VR8zkX7qdEV+VAyV+sf9tvxGrDDikpRaaUdJH/Eabgegt8K9kPDjzoL7SjXS6g9EQufgtzSLRK9s6qbEMLi9iNRU5MYwOVT5uSFvDY94z7L+g17UGNK7k5Y5OPGxjuOt3K29wanYMOwFlyx39oqAzf224+pBquG12Bs7YhD0MMb/AMg3ypyHaanjiG9DD4fzKGgX2pu7HMrBpJ8zAjOJADr1AUA+h+VNbuLLErQykOF1jkGmZTxVlvowNz6N2pgYxDwcHvehGVb+0L9rn7hQW/j0SOWq2OSjCSged7UIyGoo9xWr0GnJrV605qAagKWqGasqF6DZkoTSVF2oLNagKHqQlpPNWM9A0ZKmJO9VzyVMPcaUDU09gSAWPJV1LHkB3rg94dmyxyLiGsJJvMyi4EZJsqOb6n5XBq2x28qwzshLXjBNo8r8MtibG483lJ0t76r9v48yRCdg2VmCgMbFlsSM5Ww0HBRwHUm9BY704KMYdJMSSHVW+rvdlvYLmtprxFefYTFSPLC9lKxuAgYhV0OaxPTuas9q7QlxrRxKS1kDSE6fabOf0Rpqe1VmNxRWIRFDe/EgWA0Nh09TrY0HSb3bxiTDoFY5XOcgjzXUeUE/oA8AOY9K4Fn17042KBILLnC6AG+XrbQirfYmBjxTnPEVjVbL4Y8Nb3FwW1JPa9B1GzI7Qx5dRkXXhfSnVXrUoUAAVVsqgKo6AcKwc9OdBm0T/lM/76T8Zo8b0ntZ7Ymf97L+Nqjh5aC3ianPoiSIVkUOh4qwBB9xqrw761awSG2tBUYOMJK2H8Z4jxjSTLNBIp4ZFluynllDctKd/wAHzofKEH7iRof/AK5M6/AiibV2ek6gMLkajr7j150fZuKYeSU3b81v0h3+0PnQRWaYe14n+/DG/wD8o7/dUw6/nSv6KoX8MQb51YqLmtqmt6Cu+kC9ljlb1Vh8S5Fa2Zjs+cG10a1xwII0PfmL87UxjwWGRTbNozDiF527kVz+7+IzYrEhR5FCKg7JdRQdSGrC1CBrV6DbPWlNBZta2j0Bi9RL0BpQKE096CTvQi1DaTWpFxQbz61otUM9QY0GG9Hk2bJJhpXTIAoA84NjfjrfS2hudKXJrpt1ZUkjkw8nBgdL2upFmANB5Qsn0WVYyitGjjxBGNHe+YZ34ueBsSBpwAq2/KFtiN4DkzHOsTEoqhQUuF8QcQPMQGHtG3IVcb/7lLBAv0aOVkGhCnOQf035m40JsTXn+ExCeMrYqMvHwCAlVZltlD66oDxHCgSidsK8UtwWHnZSCLH9B+Ha9u1dVj2hxWGDF/CWKMBlKgO8jXdTbmtyQDqTr0vWbYlKlY7JPPJ5jGmqR5rm2biLBgWv26CrPYu70ULCUgNNY+bgovxyLwA5Dnag4LCbNmnjSOFGEbHOzsD4eZQVzlrdCRYV2mxtniCER34Em978eOth91W87jhoAOXAe4VXNNegOXAtS30ki9vurZbShKKDNs/6RiP30v4zQonom3P9Jn/fS/jal8PQXGFlFuNWUEtU0HAVawUD6SUji5gLltAvmB9NbjuKNmrbRsQQouet8oU8jexN/QGgJsbbUc0ZdSfKcpBUjUcxcagj+dE2bK7tIznQWVRwA5k9zVRNhsQDmEkBPQYdzfqCfFBJPM2q42TMrqQAVNxmUgi2l9LjUd6DWLewNqp9hRCOY/aDe+xvVviufrVafK8bdyD79KC6LVEijBRS07HlQQehs1ZqahKbUA5KGGrcl6lDHQDkFY3CjstDK0A1FSZL0RAOdbtegGwomDnMbq68VN6i6X4VEC2tB6ZhpxJEGGtxcV43+U3ZqrKji4uxHHQcSQOx516HudjbqYmOo1HoePz++qP8puys8Oa3suGv24H5Gg43d7AiM2vmd9S3LL7Vh0H310kjC1VGzMOU1PEC3xpuebvQLytxJ4VXOxsacxcnlqreSwoG8MSeNEhAtx50ph5ybjpRIZdPfQF20f8AKp/30n4zQohTO3UP0rEfvpPxGhwJQO4dTTavSoa1Ew6GQ2HvPIUDcFz1sOOl6emxWUenTWhvMEGVPuv7zST4SSTWSUheigKLc79qBHFbSmYtkIVQLkkZbDqTVjudK5MokN28regsRw+HeqvF4pbZYhZRw7n9I9T0B4ceNPbsYUpJnYm7Ai3uvc0FxONTSOOj8l+lj8Nafm+80HEr5PdQHSXS/agvNSX0iygdqAk3egfd9NKWd6G0tbjFAQGmYhpQcwFEz0EmocrgVqRqADrQFWiLQS/SsL2oCl6GXoLPU8BhmmkWNdCx49AOJ91B0+62DsrTt0yp/M/y+NW+3cGJoSp1uPvFI7SmEaCKPQKAB7utO7CxQmhGXzEEobfZ0+FB5g05t0tofUaH53pSWfWuj323ebDnxl80bsc9gbIx11PQ9eF9OdcZM/egNiJzxpCSapTyaUo9A5DNxpjDS6e+q6PSj4d7D30HS7eX/KZ/30n4jS8NNbe/0mb97J+I0ojWoDIuZ0QHV2Cj1PDiRV48PhfV2KW9oEeb1P8A206Vwm3J/rIxZwArNmXQXNhz0vp866vcHbEUwkgxc4MYVTH4rhWVr28jntyuRp60EcRvFh4yVHmYcQfJa3Ml7ADudKhj9oCRQAwyHjlObN2B6U3vTsvDWMR2hAtyCdDI4HEC0d9e9c5i8dhYyqx4kSi1i3gyR2P2syAe8UD8duPw/v1q12S9pBfncD3iqGCYMAVII6g3FO4aTzrrbzL94oOokju3pQMdroOmtM4qZUPncLc2Fza5PICrhN3zlLyyJGoF2JINh3N7D50HB4qFlI53OvbtUgwFdJtGXZlipOIke4VWUOLM2i2vlQ69dK4bE7YjR2VvEAU2uUsf95b3B7UFvHY0xGtKYGVWUOpupFwabVtKCRArSyG+laNav0oDuvfWhOLc6jmqEj6UGZ6G8neoYeMuVUWuTbU2Av17V1Me4sh1E8R0uBY2Pbjw91BzWBw0k75IlLnnbgATa5PSu5w+wmwkRKjxHYedgOHYDjl/ua86362tjsIojEbQZ/EXxMqv5biwjdbjWx1bzkW4V3W7G3ZcTgo5SSX4MCpvmHtLpyF7X5i1By23dpkkoL3/ADj87Cr3cfeWDDxrBiCYzKzPGzKQjLoPbtYa6VxG1JXM0trsxd+AuTqelWW3t2MXi1Aw+FKFFVQ8reGCosRlB0y+X1oPYcdMixlmsVt2II6d6+fttiNZmEWi3JtyFySFXsOFuWlWE0s2DjeJ2tLIfMufxFjUcAtiVubk3HUdK5iSTWgM7UBjQ1krRkvQHL6UWHhSoNOYddKD02TYmJleSRcPgcrSSZS0kgYgOwuwERF9Op40N92cZyw+z/fLL/RrKyg1/izjP1bAf8aX/p61/itixe2GwAvxtNKL+tsPrWVlAGXcvEMQThsEDxuuImU/FYAfjSU35OJmJLQYck8T9OxX9KsrKB3B7lYiJcqYbBBbk64mdjrzu0JJpj/FjF/q+B/iJv6FZWUFdiPyf4h3Z2jw7MxuS2KlYj9knDkgdqYwe5eLjj8IJAy3v5sXMx7f6i1hy00rKygFPuJim4ph/wCKk/6asi3BnBzeBhWbq+Kmf74LfKsrKB9d2cYOEOE/iZv5QVIbu40f6jB/xU/9CsrKDY2Bjv8A2MF/Ez/0a3/gHG/q+C/iZ/6FZWUGjsDG/q+B/iZ/6FaO7+N/V8D/ABE3/T1lZQQ/xbxn6tgP4ib+hRItibQX2YsGvpipx8PqNK3WUAdo7u7QnXJKIHQkEocZNY2Nxe2Gvx70sm5mKC5FhwyrxypjJ1He9sPz9a1WUDuzt38bA/iQwYJHsRcYiXgbX/8AT9qs8U22HUrbBrfmJ5T8vo9ZWUHPS7lYpiS0GCYnUk4ia5J4k/UUudwcR+rYD+Im/oVusoBH8nuJ/V8B/wAef+jWL+TzE6/U4LX/AG8v9CsrKCY/J/Pzw+D92JlH/LUzFuPOB/o2D/iJT/y1brK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QTEhUUExQWFhUXFxgXFxgYFxwXHBwcFxwcFxcaGBwcHCgkHRwlHBwXITEhJSkrLi4uFx8zODMsNygtLisBCgoKBQUFDgUFDisZExkrKysrKysrKysrKysrKysrKysrKysrKysrKysrKysrKysrKysrKysrKysrKysrKysrK//AABEIANYA7AMBIgACEQEDEQH/xAAcAAACAgMBAQAAAAAAAAAAAAADBAIFAAEGBwj/xABKEAACAQIDBgMEBQkCDQUAAAABAgMAEQQSIQUGMUFRYRMicTKBkaEUI2KxsgdCUlRyc5TB05LwFRYkMzRDY4KTxNTh8URToqPR/8QAFAEBAAAAAAAAAAAAAAAAAAAAAP/EABQRAQAAAAAAAAAAAAAAAAAAAAD/2gAMAwEAAhEDEQA/APO53OY+prSXqUkfmPqakiWoIFq2CTRAl6Iq2oIpHpUfAPWnIhRvDFqCryHnW1Q8jTz4fpUTBbjQSgRqIUPpUAtqnegLFJbrTircVX5bU5E9Bt8MeVKvGRVoX0oaR31oK3JRAKsfArXg9qCvcHnc9PdoPlQ2jp9kqDJagS8M1Flpx0rcMNAmISakMP1v8atfA0qAhoK6RalDsaWSF5h7COkZv9vifQad/MKs8Js0yyCNSAzXAuCeRNtOtrV227+xlfZwhVwJpXL8AxXXKpYX6Cg8r2hsp0eVQGZYnyM+XKOJCki/lJsbC/KkDFXeb87NOF+paXxZZXM8zZco0usdh6Fie5ripF1tQLZKC9NsKA6UADTGHGnvqLLpR8LHcUDkkep9T99aVLUeYWJ9TUKDRSohKKtYq0GLpRlqKrU0SgNGKI+HBFRjiNORxngR76CsaKxraR1b/RweVGTArxoKqDCM3AXp4bPIAuKs4Y7cBaj5aCjlwthW0WrWaK/GgrB2oFMtTC0eSO9tALVJE6UFeYelRMXOrHwr0J4L8qBALUilNNBao2oB2Nq2iE0YLWFbCgHbLY5rEagg6gjUW713u7m04nEbxoFnBHjhVte+hfT80nXsTXnx53o2zdoyYaVZYjqNCOTLzU9j/KgZ/KNOZMdISOAUD0tXIyqOlevb64GPF4WLEwi9hm72PtKe4P3V5fiVudKCpkXtS5XtVhMtuNKyqaADLpamMKunvoeS2nWjwCwPrQMzHzH1P31C9bxPtt+0fvNQzUE1NEQ60G9FQUBwaYiSgQim1oCIaZjuaFEl6fhw/agmkFMiOpBLDhpWKxoMK2rApqdxUvEoFsQumtAEhtTGIfSlGPSgiTrREYWoJWiRx0GwakLmwonhc6lElAKWL40LwabZK1l1oAiPtQpo9aeWoqpdwoA1oKpo7mpxQ+8U3iNl4h82WyINA3Asb2st9SSegrlsSvhvkecmQE3Ac2SxNwTf3UHqu4OJv4mHfg4zIDwuPaA9RY+41ye8OzBBiSlrBvMnbqKq92t4WinVGfMCw8JzxDra4b7Lcv8AvXo+9OzVxkKyxizMLr1BHEfGg8vxOF1sRSsuFA4Cugy3W546g+oNj8xSE60FTPHpSsa09ilpVRQTxo+sf9tvvNBWiY//ADkn7b/iNDQUBEW9MRJbjQY6ZQUBgLUzCtBgjvVnBhqCeHSp7QxngwvJxKjQHmeQPa9NQYW1Ue+q5YV6F/uBIoOK2i8sxMkjFidbXNhfgFF9BVruju3Li3dI5/BKKHucxBvy8pGulP7u7DXEhyzMgBSNbLoWkJALHoONtL34ivQ91d2GwzyFvPJGlgb5V1107cB8aDl9lxTqJI53VzG+UOD7S2Buf+9N3I0oWyocQZcV46m4kFyPZGYaKO3erExUCZQ0SOCnEgoohoFEhHIUZIKajiFbIoFvBqSQ9aZRKwrQIslDam5Y6F4FAAC9FwWYSLlHmuALi+p0GlESGm9nu0TiQAEi9r9xbToaCybczEMoLyrnYDOSWsv2YwOH8/SuT3y3eZWjjMZdFVvExDR5c7WJULYgkAA3J0JNev7PmMkCNoMwva/DtrVbvZCjIiHIzsGVUe5DDLc3A1toNetqDwPdnZfjY+JLjIsikmxGlwtgL6XuNTXtv5QMQI8OETy8BYdByFeZY+EbMVGjik1Hma+UhiBqQRwvewPIjhxp7aO/CY5oEVHzkqrC2l/zmv0ABNu9Bgh8qjoKr8SmproGwwpPFRdqDncVFSfhcfWrnEYf+dILGe9AjtKMeLJ+2/4jQEApraa/WyfvH/Ea1FBfnQFgjBtTMEFbw8elWezsEXYKoJJ/vrQF2ds531RCbcTy+fOrOLZ7DiLe8Va4LZ8qqM0oQD2Y4lGX1kdgSxPO1qSO0gMqCzO0gjUA353J9y6n0oNRQ3GhHHL7QGp5amp4vdT6WoiaTJc5/KAxAT19eVUmIic4nMbZIvMnmBuxJUadRXc7vS/5VEOquPlf+VBmxtgQ4DD+DGzFmLFnNsxLCxPbTQChbV2g0cICAuygDuaPvTiFhlJYMUCF7qLgWNiG6EcdeXpXLYfGHEIJUlUgnQxgEL2JN/MOdBT7vLITNJK7Z3fzIHOUW11A0J4dxaroE0HD4YRrlBLXZmJPMtqeHCiC9AUUUGlxRFNAZATREjNDVqYhaggYzWytqfVL8KyTD+6gqnWo5afkw9qxMNegVSCmEiphIrVMLQQWeRQLSMoW5GoAHMn/AM1S7w7xBcRhcTGkbuY8jSklMwe+Ql1BISwZhYa3B4VX7xY04oS4WEBlUK0jBiMyrZ3UEaZbAKSeOaiYPZ2bDZ5AFR/KAjhGAy5FZMwNxplsSNBccKDkN9tsGVEAYkMWZhnLAnOSAQeS8Bx+Qqu3ZxTYfFRmRChc5bOpTyPpzA0vY0KWBwWZNfCYEshDAEGym40IuNDRt7MeuJgSUi06sQ2U3UKfZuDqGuBwuONB6lMtJzJR8HifFijlH58at8QL/O9RlWgq8RFVXbjV3jNBVQEHOgq8cPrZP3j/AIjQ4jrpRcav1kg/2j/iNSwWFLsqgeZjYX01P8qC32Ps5pmspsB7TWuBfgPU9K7DB4VI1sl1NrFtMx9bgi3pQtnRGCMJEqMo1ZjJlZm5kAKR2AJFI4nePDpcSuY2vosilWsddNLEdwba0DWOgjNywaYjXzvZF7m1haq7dtfFMmLsLANHhgBYEcGcDuRYdhXOYraEm05mw8DeFhkF5ZLXJ91+fAL7zXbxvZFUAKigKo4aDSgpkwnhLYWkkZba/pFmY+gBNNbZx30LDpOxYsrAMynKfMCpykg249KbidA1zx+6qnfzHJ9EJzWyujcr6HkOfKg5PejaOJOGhjlYqkgZ/DB9lZDmykm7twBLE6lj0rn92Nty4Z2MfmRj50OoYDp0a3A0bauNbEFZny5yvBRoq3JUEnVm4knhqKBs2Js6ADi2p+yNW+VB61s/FRzoJImDLw7g6HKw5HWmDhr1T7hlDDJkB0ksT18oNx93urpwtAguHqaYfrTeWtol6BcRUwkdbC9vlejKtBJFNSCmsANFU2FAuw11ra00mHd/ZRj7jb48KPhthyFvMMo5kkE+4CgQiiZjZQWPQa/+K5/eZ8RleJY2iXK2d2Vs1ha+QjQA349Ol69GaaKBLLYDmb/MmuZ23tGPEoUSPxQbgtcqovxs41/s3oPJMPinYzOrkmzXbLkvdSqm3IEA29KaG9k4w6QyJ4kflygBSwC3BBFj10vblVpgtwDG0wWdTG8fkGWzBwQRmPNRr6399VexNkzQSk4nDSaI+ddbMqAFWif2S9+CA2IvpQG3V2ZhZ/GDTBWUGRbqF0y+yCwNyp46DtxrkN4IVicogaxUZs46jMCv8jXUtszw5FlYlEJJUlS2d7EnKFF8g5kjW1q5X6E7ODJmKlcwsbkqdRlGtvTkKD0fcPEmTARX4pmT+ydPkRVvKa4P8lmPIM0JPlYCRB9oaNb1Fv7NdtipKBDHvxqnJNWGMa9IJQIbQ/z0n7b/AIjTuyJskkclr5WB+HH5UDFQfWyfvH/Eaaw0FB3+FdZRnU5lPC6gf3+Fc9vTu22KGRBGir7OaOQ6niysrBQe+Umt7JmMR0vlPEfzHer9HF+DH36D1oOe2Nsz6CPBChlPnLLfOTpfOD7Vvs8uVWM+Z7ZbWPAjUG/8qsWlABJIA4knQADW5JqUuwJQM6FQpFyupOutxag5Lb+LXDKqMbyOxt7uPu5Vw+8c7yggXygjMeQ6e89K6HeDZplxRUswaKNT7JsLk+bhqDwAHE3HI2o9qSKto1OinRLgm50LSEaZz8hYUFREcoI+FM4YBp4kDFM1kJJByg6k8uJ610O6W6hxLCWQFYAePAvbiqfZ5FvW2vBPam6rYfaKqBmikJkjJGYWB1Qg/nKSOPKxoOz2Dh/oj+GIn8KTUyWZgrDRRYZhY82uOVdPkrncdifCgOdljXm2Uwi3RLMGZv2fjTm6+J+oWMiQ5NAWylgredA9uDBSBbjqt6C08OpwQMxyqLnty9TyFThdc6hvZzC/pzqz3ikMNljBs/sqlhcga5jyFtb9jQVe1NprAUhiKGWS4LNc2IUmwA4sbWA6kUPdfxV8R8bEscVgYwSwa/PyN5iT2sOgoEezEuHkVWkHA20Hp1Pc/KnFQDUAXoLRMRhrexIe1mHxudKYgx8K+xCb9SB95NU61IJ14UFvPvDb2Yz7yP8A9qtx+2MS4soSMfpHzH4VDKKk60Fc2EDW8RmkP2jp7lGnxvRte1uVG8OsaOgBao4gXRhyKm/PkdRR8la0HOg8r3fxUAiZ5gxCAxofMVYtrcXJIewXjoATYaVHF7Ry4ObwTYE+HmsArBr+JkuLgsbCw4KO16Y3k2QEcxRxFWeQ5BmFlX2iLaXOvC+l7a0LeHZ0cEwgjRbf5kNJd8jWVZJNDbMH1sO9BymyMYcLPHL7Sg624ajzqO4B4V6jPiFIDKbqwBBHMHga5/fbY8CQIUVrqDZjaxChVzEqbE3tbTrVXujtgsngNqVBKeg4g+nKg6DEMSaVj+OtSlkrMMfLQTmF5JP23/EacwcXM1rIPEf9tvxGnY1oLHZEF2zW0UXN/l/ftWTbwQiUopcn84iGR07+ZVIHrwo2BTyNcAgnUG+thSWLkjPkCyovNYX8O56sVs3wNBze8e8E+KkMGFjHghgrSvdVZx5stzplAHs2JPHTSuy2fvmksS5LrIeKMfDJA/PjzcVPIjpVPjNhYdlVVw0hbPnBVyZM/DMzuTfT9K4tSe2t24co8ZCxc6IklmJ6iIGzMB+hYfZoF98N94popYCpeS31cqeVla/sylSA448AOPAGuf3G2QmIxCpICUALMAbXy8iehNr86T2xu14bhsN4ksJFiSLlW5q1gLNw0IHEda9C/JlslIsN4xuZJb8RbKimwUDvYk+7pQdhHAFACgBRoANAAOAA6UntTZizKA2jKcyMOKsOfoeBHMVY5qlpQcUuy1zpnXM0ZZiptYtxDvfVtNF5a35UaPaaQQF5GuzFmY39pibEKP0QfKOyj1rp8ZgElFmHow0ZehB9eXDtVRhd0MMj+JJnnccPFIKr6IoA+N6CmO31JyLdnNrqoLnXlZQTVxu/LiGWVsQGXzgQ5hlbwwotcHXjfjrpVygVBZAFHRQF+6hE0Gwa2TUb1q9Bs1q/eo3qDGgmD3owl07UnnqYagK01SDUJWFbL0GPJeq/bOOMURYC7EqgBIXVjlGpNhbU+6m3aqLeDHQlo8PJZs12ZSCwyhSBmC6i5Oh7UHE4jayy45HI8kQ8n5t2vcM/fOdSP0aWkwZmnnF2sviMS3FmvcnX9JzpbU3q0x2xUw7pKwTI0zBMt8jKnmu1zfmBoeWtKRY1IkaeW95NIVP2PzieNgbC1tetBS7R2gyh4WFgFEVlYlbqRmbU8TY3A0ueFVmGm8MiRb5lN+xHMfDT31a7UwkhjM80ZLy2cNlZAgN7ALbL5tLelUeS5y3HS/Kg9AOovyIBHvo8ZsLUDAR/VR8zkX7qdEV+VAyV+sf9tvxGrDDikpRaaUdJH/Eabgegt8K9kPDjzoL7SjXS6g9EQufgtzSLRK9s6qbEMLi9iNRU5MYwOVT5uSFvDY94z7L+g17UGNK7k5Y5OPGxjuOt3K29wanYMOwFlyx39oqAzf224+pBquG12Bs7YhD0MMb/AMg3ypyHaanjiG9DD4fzKGgX2pu7HMrBpJ8zAjOJADr1AUA+h+VNbuLLErQykOF1jkGmZTxVlvowNz6N2pgYxDwcHvehGVb+0L9rn7hQW/j0SOWq2OSjCSged7UIyGoo9xWr0GnJrV605qAagKWqGasqF6DZkoTSVF2oLNagKHqQlpPNWM9A0ZKmJO9VzyVMPcaUDU09gSAWPJV1LHkB3rg94dmyxyLiGsJJvMyi4EZJsqOb6n5XBq2x28qwzshLXjBNo8r8MtibG483lJ0t76r9v48yRCdg2VmCgMbFlsSM5Ww0HBRwHUm9BY704KMYdJMSSHVW+rvdlvYLmtprxFefYTFSPLC9lKxuAgYhV0OaxPTuas9q7QlxrRxKS1kDSE6fabOf0Rpqe1VmNxRWIRFDe/EgWA0Nh09TrY0HSb3bxiTDoFY5XOcgjzXUeUE/oA8AOY9K4Fn17042KBILLnC6AG+XrbQirfYmBjxTnPEVjVbL4Y8Nb3FwW1JPa9B1GzI7Qx5dRkXXhfSnVXrUoUAAVVsqgKo6AcKwc9OdBm0T/lM/76T8Zo8b0ntZ7Ymf97L+Nqjh5aC3ianPoiSIVkUOh4qwBB9xqrw761awSG2tBUYOMJK2H8Z4jxjSTLNBIp4ZFluynllDctKd/wAHzofKEH7iRof/AK5M6/AiibV2ek6gMLkajr7j150fZuKYeSU3b81v0h3+0PnQRWaYe14n+/DG/wD8o7/dUw6/nSv6KoX8MQb51YqLmtqmt6Cu+kC9ljlb1Vh8S5Fa2Zjs+cG10a1xwII0PfmL87UxjwWGRTbNozDiF527kVz+7+IzYrEhR5FCKg7JdRQdSGrC1CBrV6DbPWlNBZta2j0Bi9RL0BpQKE096CTvQi1DaTWpFxQbz61otUM9QY0GG9Hk2bJJhpXTIAoA84NjfjrfS2hudKXJrpt1ZUkjkw8nBgdL2upFmANB5Qsn0WVYyitGjjxBGNHe+YZ34ueBsSBpwAq2/KFtiN4DkzHOsTEoqhQUuF8QcQPMQGHtG3IVcb/7lLBAv0aOVkGhCnOQf035m40JsTXn+ExCeMrYqMvHwCAlVZltlD66oDxHCgSidsK8UtwWHnZSCLH9B+Ha9u1dVj2hxWGDF/CWKMBlKgO8jXdTbmtyQDqTr0vWbYlKlY7JPPJ5jGmqR5rm2biLBgWv26CrPYu70ULCUgNNY+bgovxyLwA5Dnag4LCbNmnjSOFGEbHOzsD4eZQVzlrdCRYV2mxtniCER34Em978eOth91W87jhoAOXAe4VXNNegOXAtS30ki9vurZbShKKDNs/6RiP30v4zQonom3P9Jn/fS/jal8PQXGFlFuNWUEtU0HAVawUD6SUji5gLltAvmB9NbjuKNmrbRsQQouet8oU8jexN/QGgJsbbUc0ZdSfKcpBUjUcxcagj+dE2bK7tIznQWVRwA5k9zVRNhsQDmEkBPQYdzfqCfFBJPM2q42TMrqQAVNxmUgi2l9LjUd6DWLewNqp9hRCOY/aDe+xvVviufrVafK8bdyD79KC6LVEijBRS07HlQQehs1ZqahKbUA5KGGrcl6lDHQDkFY3CjstDK0A1FSZL0RAOdbtegGwomDnMbq68VN6i6X4VEC2tB6ZhpxJEGGtxcV43+U3ZqrKji4uxHHQcSQOx516HudjbqYmOo1HoePz++qP8puys8Oa3suGv24H5Gg43d7AiM2vmd9S3LL7Vh0H310kjC1VGzMOU1PEC3xpuebvQLytxJ4VXOxsacxcnlqreSwoG8MSeNEhAtx50ph5ybjpRIZdPfQF20f8AKp/30n4zQohTO3UP0rEfvpPxGhwJQO4dTTavSoa1Ew6GQ2HvPIUDcFz1sOOl6emxWUenTWhvMEGVPuv7zST4SSTWSUheigKLc79qBHFbSmYtkIVQLkkZbDqTVjudK5MokN28regsRw+HeqvF4pbZYhZRw7n9I9T0B4ceNPbsYUpJnYm7Ai3uvc0FxONTSOOj8l+lj8Nafm+80HEr5PdQHSXS/agvNSX0iygdqAk3egfd9NKWd6G0tbjFAQGmYhpQcwFEz0EmocrgVqRqADrQFWiLQS/SsL2oCl6GXoLPU8BhmmkWNdCx49AOJ91B0+62DsrTt0yp/M/y+NW+3cGJoSp1uPvFI7SmEaCKPQKAB7utO7CxQmhGXzEEobfZ0+FB5g05t0tofUaH53pSWfWuj323ebDnxl80bsc9gbIx11PQ9eF9OdcZM/egNiJzxpCSapTyaUo9A5DNxpjDS6e+q6PSj4d7D30HS7eX/KZ/30n4jS8NNbe/0mb97J+I0ojWoDIuZ0QHV2Cj1PDiRV48PhfV2KW9oEeb1P8A206Vwm3J/rIxZwArNmXQXNhz0vp866vcHbEUwkgxc4MYVTH4rhWVr28jntyuRp60EcRvFh4yVHmYcQfJa3Ml7ADudKhj9oCRQAwyHjlObN2B6U3vTsvDWMR2hAtyCdDI4HEC0d9e9c5i8dhYyqx4kSi1i3gyR2P2syAe8UD8duPw/v1q12S9pBfncD3iqGCYMAVII6g3FO4aTzrrbzL94oOokju3pQMdroOmtM4qZUPncLc2Fza5PICrhN3zlLyyJGoF2JINh3N7D50HB4qFlI53OvbtUgwFdJtGXZlipOIke4VWUOLM2i2vlQ69dK4bE7YjR2VvEAU2uUsf95b3B7UFvHY0xGtKYGVWUOpupFwabVtKCRArSyG+laNav0oDuvfWhOLc6jmqEj6UGZ6G8neoYeMuVUWuTbU2Av17V1Me4sh1E8R0uBY2Pbjw91BzWBw0k75IlLnnbgATa5PSu5w+wmwkRKjxHYedgOHYDjl/ua86362tjsIojEbQZ/EXxMqv5biwjdbjWx1bzkW4V3W7G3ZcTgo5SSX4MCpvmHtLpyF7X5i1By23dpkkoL3/ADj87Cr3cfeWDDxrBiCYzKzPGzKQjLoPbtYa6VxG1JXM0trsxd+AuTqelWW3t2MXi1Aw+FKFFVQ8reGCosRlB0y+X1oPYcdMixlmsVt2II6d6+fttiNZmEWi3JtyFySFXsOFuWlWE0s2DjeJ2tLIfMufxFjUcAtiVubk3HUdK5iSTWgM7UBjQ1krRkvQHL6UWHhSoNOYddKD02TYmJleSRcPgcrSSZS0kgYgOwuwERF9Op40N92cZyw+z/fLL/RrKyg1/izjP1bAf8aX/p61/itixe2GwAvxtNKL+tsPrWVlAGXcvEMQThsEDxuuImU/FYAfjSU35OJmJLQYck8T9OxX9KsrKB3B7lYiJcqYbBBbk64mdjrzu0JJpj/FjF/q+B/iJv6FZWUFdiPyf4h3Z2jw7MxuS2KlYj9knDkgdqYwe5eLjj8IJAy3v5sXMx7f6i1hy00rKygFPuJim4ph/wCKk/6asi3BnBzeBhWbq+Kmf74LfKsrKB9d2cYOEOE/iZv5QVIbu40f6jB/xU/9CsrKDY2Bjv8A2MF/Ez/0a3/gHG/q+C/iZ/6FZWUGjsDG/q+B/iZ/6FaO7+N/V8D/ABE3/T1lZQQ/xbxn6tgP4ib+hRItibQX2YsGvpipx8PqNK3WUAdo7u7QnXJKIHQkEocZNY2Nxe2Gvx70sm5mKC5FhwyrxypjJ1He9sPz9a1WUDuzt38bA/iQwYJHsRcYiXgbX/8AT9qs8U22HUrbBrfmJ5T8vo9ZWUHPS7lYpiS0GCYnUk4ia5J4k/UUudwcR+rYD+Im/oVusoBH8nuJ/V8B/wAef+jWL+TzE6/U4LX/AG8v9CsrKCY/J/Pzw+D92JlH/LUzFuPOB/o2D/iJT/y1brK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Ballroom Dance Styles</a:t>
            </a:r>
            <a:br>
              <a:rPr lang="en-US" dirty="0" smtClean="0"/>
            </a:br>
            <a:r>
              <a:rPr lang="en-US" dirty="0" smtClean="0"/>
              <a:t>Smooth </a:t>
            </a:r>
            <a:r>
              <a:rPr lang="en-US" dirty="0" err="1" smtClean="0"/>
              <a:t>vs</a:t>
            </a:r>
            <a:r>
              <a:rPr lang="en-US" dirty="0" smtClean="0"/>
              <a:t> Latin</a:t>
            </a:r>
            <a:endParaRPr lang="en-US" dirty="0"/>
          </a:p>
        </p:txBody>
      </p:sp>
      <p:sp>
        <p:nvSpPr>
          <p:cNvPr id="3" name="Text Placeholder 2"/>
          <p:cNvSpPr>
            <a:spLocks noGrp="1"/>
          </p:cNvSpPr>
          <p:nvPr>
            <p:ph type="body" sz="half" idx="4294967295"/>
          </p:nvPr>
        </p:nvSpPr>
        <p:spPr>
          <a:xfrm>
            <a:off x="0" y="1371600"/>
            <a:ext cx="9144000" cy="5486400"/>
          </a:xfrm>
        </p:spPr>
        <p:txBody>
          <a:bodyPr>
            <a:noAutofit/>
          </a:bodyPr>
          <a:lstStyle/>
          <a:p>
            <a:r>
              <a:rPr lang="en-US" sz="2400" dirty="0" smtClean="0"/>
              <a:t>American Smooth aka International Standard:  </a:t>
            </a:r>
          </a:p>
          <a:p>
            <a:pPr lvl="1">
              <a:lnSpc>
                <a:spcPct val="150000"/>
              </a:lnSpc>
            </a:pPr>
            <a:r>
              <a:rPr lang="en-US" sz="2000" dirty="0" smtClean="0"/>
              <a:t>Move in  the LINE of DANCE (Counter-clockwise)</a:t>
            </a:r>
          </a:p>
          <a:p>
            <a:pPr lvl="1">
              <a:lnSpc>
                <a:spcPct val="150000"/>
              </a:lnSpc>
            </a:pPr>
            <a:r>
              <a:rPr lang="en-US" sz="2000" dirty="0" smtClean="0"/>
              <a:t>Elegant, beautiful, and dramatic</a:t>
            </a:r>
          </a:p>
          <a:p>
            <a:pPr>
              <a:lnSpc>
                <a:spcPct val="150000"/>
              </a:lnSpc>
            </a:pPr>
            <a:r>
              <a:rPr lang="en-US" sz="2400" dirty="0" smtClean="0"/>
              <a:t>American Rhythm aka International Latin: </a:t>
            </a:r>
          </a:p>
          <a:p>
            <a:pPr lvl="1">
              <a:lnSpc>
                <a:spcPct val="150000"/>
              </a:lnSpc>
            </a:pPr>
            <a:r>
              <a:rPr lang="en-US" sz="2000" dirty="0"/>
              <a:t>S</a:t>
            </a:r>
            <a:r>
              <a:rPr lang="en-US" sz="2000" dirty="0" smtClean="0"/>
              <a:t>ensual and romantic Latin dances as well as the American East Coast Swing. </a:t>
            </a:r>
          </a:p>
          <a:p>
            <a:pPr lvl="1">
              <a:lnSpc>
                <a:spcPct val="150000"/>
              </a:lnSpc>
            </a:pPr>
            <a:r>
              <a:rPr lang="en-US" sz="2000" dirty="0" smtClean="0"/>
              <a:t> “Spot” dances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Ballroom Dance Styles</a:t>
            </a:r>
            <a:endParaRPr lang="en-US" dirty="0"/>
          </a:p>
        </p:txBody>
      </p:sp>
      <p:sp>
        <p:nvSpPr>
          <p:cNvPr id="3" name="Text Placeholder 2"/>
          <p:cNvSpPr>
            <a:spLocks noGrp="1"/>
          </p:cNvSpPr>
          <p:nvPr>
            <p:ph type="body" sz="half" idx="4294967295"/>
          </p:nvPr>
        </p:nvSpPr>
        <p:spPr>
          <a:xfrm>
            <a:off x="0" y="1219200"/>
            <a:ext cx="4495800" cy="5486400"/>
          </a:xfrm>
        </p:spPr>
        <p:txBody>
          <a:bodyPr>
            <a:noAutofit/>
          </a:bodyPr>
          <a:lstStyle/>
          <a:p>
            <a:pPr>
              <a:lnSpc>
                <a:spcPct val="150000"/>
              </a:lnSpc>
              <a:buNone/>
            </a:pPr>
            <a:endParaRPr lang="en-US" sz="2400" dirty="0" smtClean="0"/>
          </a:p>
          <a:p>
            <a:pPr>
              <a:lnSpc>
                <a:spcPct val="200000"/>
              </a:lnSpc>
              <a:buNone/>
            </a:pPr>
            <a:r>
              <a:rPr lang="en-US" sz="2400" b="1" u="sng" dirty="0" smtClean="0">
                <a:solidFill>
                  <a:srgbClr val="FF3300"/>
                </a:solidFill>
              </a:rPr>
              <a:t>Smooth/Standard </a:t>
            </a:r>
            <a:r>
              <a:rPr lang="en-US" sz="2400" b="1" u="sng" dirty="0" smtClean="0">
                <a:solidFill>
                  <a:srgbClr val="FF3300"/>
                </a:solidFill>
              </a:rPr>
              <a:t>Dances</a:t>
            </a:r>
          </a:p>
          <a:p>
            <a:pPr>
              <a:lnSpc>
                <a:spcPct val="200000"/>
              </a:lnSpc>
              <a:buNone/>
            </a:pPr>
            <a:r>
              <a:rPr lang="en-US" sz="2400" dirty="0" smtClean="0"/>
              <a:t>*Waltz</a:t>
            </a:r>
            <a:endParaRPr lang="en-US" sz="2400" dirty="0" smtClean="0"/>
          </a:p>
          <a:p>
            <a:pPr>
              <a:lnSpc>
                <a:spcPct val="200000"/>
              </a:lnSpc>
              <a:buNone/>
            </a:pPr>
            <a:r>
              <a:rPr lang="en-US" sz="2400" dirty="0" smtClean="0"/>
              <a:t>*Foxtrot</a:t>
            </a:r>
            <a:endParaRPr lang="en-US" sz="2400" dirty="0" smtClean="0"/>
          </a:p>
          <a:p>
            <a:pPr>
              <a:lnSpc>
                <a:spcPct val="200000"/>
              </a:lnSpc>
              <a:buNone/>
            </a:pPr>
            <a:r>
              <a:rPr lang="en-US" sz="2400" dirty="0" smtClean="0"/>
              <a:t>*Tango</a:t>
            </a:r>
            <a:endParaRPr lang="en-US" sz="2400" dirty="0" smtClean="0"/>
          </a:p>
          <a:p>
            <a:pPr>
              <a:lnSpc>
                <a:spcPct val="200000"/>
              </a:lnSpc>
              <a:buNone/>
            </a:pPr>
            <a:r>
              <a:rPr lang="en-US" sz="2400" dirty="0" smtClean="0"/>
              <a:t>Quickstep</a:t>
            </a:r>
          </a:p>
          <a:p>
            <a:pPr>
              <a:lnSpc>
                <a:spcPct val="200000"/>
              </a:lnSpc>
              <a:buNone/>
            </a:pPr>
            <a:r>
              <a:rPr lang="en-US" sz="2400" dirty="0" err="1" smtClean="0"/>
              <a:t>Vienese</a:t>
            </a:r>
            <a:r>
              <a:rPr lang="en-US" sz="2400" dirty="0" smtClean="0"/>
              <a:t> Waltz</a:t>
            </a:r>
            <a:endParaRPr lang="en-US" sz="2400" dirty="0" smtClean="0"/>
          </a:p>
          <a:p>
            <a:pPr>
              <a:lnSpc>
                <a:spcPct val="200000"/>
              </a:lnSpc>
              <a:buNone/>
            </a:pPr>
            <a:endParaRPr lang="en-US" sz="2400" dirty="0"/>
          </a:p>
        </p:txBody>
      </p:sp>
      <p:sp>
        <p:nvSpPr>
          <p:cNvPr id="4" name="Text Placeholder 2"/>
          <p:cNvSpPr txBox="1">
            <a:spLocks/>
          </p:cNvSpPr>
          <p:nvPr/>
        </p:nvSpPr>
        <p:spPr>
          <a:xfrm>
            <a:off x="4495800" y="1371600"/>
            <a:ext cx="4648200" cy="5486400"/>
          </a:xfrm>
          <a:prstGeom prst="rect">
            <a:avLst/>
          </a:prstGeom>
        </p:spPr>
        <p:txBody>
          <a:bodyPr vert="horz" lIns="54864" tIns="91440" rtlCol="0">
            <a:noAutofit/>
          </a:bodyPr>
          <a:lstStyle/>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lang="en-US" sz="2400" b="1" u="sng" dirty="0" smtClean="0">
                <a:solidFill>
                  <a:srgbClr val="FF3300"/>
                </a:solidFill>
              </a:rPr>
              <a:t>Rhythm/Latin </a:t>
            </a:r>
            <a:r>
              <a:rPr kumimoji="0" lang="en-US" sz="2400" b="1" i="0" u="sng" strike="noStrike" kern="1200" cap="none" spc="0" normalizeH="0" baseline="0" noProof="0" dirty="0" smtClean="0">
                <a:ln>
                  <a:noFill/>
                </a:ln>
                <a:solidFill>
                  <a:srgbClr val="FF3300"/>
                </a:solidFill>
                <a:effectLst/>
                <a:uLnTx/>
                <a:uFillTx/>
                <a:latin typeface="+mn-lt"/>
                <a:ea typeface="+mn-ea"/>
                <a:cs typeface="+mn-cs"/>
              </a:rPr>
              <a:t>Dances</a:t>
            </a:r>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*Cha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Cha</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*Rumba</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lang="en-US" sz="2400" dirty="0" smtClean="0"/>
              <a:t>*Swing</a:t>
            </a:r>
            <a:endParaRPr lang="en-US" sz="2400" dirty="0" smtClean="0"/>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lang="en-US" sz="2400" dirty="0" smtClean="0"/>
              <a:t>Paso </a:t>
            </a:r>
            <a:r>
              <a:rPr lang="en-US" sz="2400" dirty="0" err="1" smtClean="0"/>
              <a:t>Doble</a:t>
            </a:r>
            <a:r>
              <a:rPr lang="en-US" sz="2400" dirty="0" smtClean="0"/>
              <a:t> </a:t>
            </a:r>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lang="en-US" sz="2400" dirty="0" smtClean="0"/>
              <a:t>Samba</a:t>
            </a:r>
            <a:endParaRPr lang="en-US" sz="2400" dirty="0" smtClean="0"/>
          </a:p>
          <a:p>
            <a:pPr marL="438912" indent="-320040">
              <a:lnSpc>
                <a:spcPct val="150000"/>
              </a:lnSpc>
              <a:buClr>
                <a:schemeClr val="accent1"/>
              </a:buClr>
              <a:buSzPct val="80000"/>
              <a:defRPr/>
            </a:pPr>
            <a:r>
              <a:rPr lang="en-US" sz="2400" dirty="0"/>
              <a:t>Bolero</a:t>
            </a:r>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Salsa-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Club/Social</a:t>
            </a:r>
          </a:p>
          <a:p>
            <a:pPr marL="438912" marR="0" lvl="0" indent="-320040" algn="l" defTabSz="914400" rtl="0" eaLnBrk="1" fontAlgn="auto" latinLnBrk="0" hangingPunct="1">
              <a:lnSpc>
                <a:spcPct val="150000"/>
              </a:lnSpc>
              <a:spcBef>
                <a:spcPts val="0"/>
              </a:spcBef>
              <a:spcAft>
                <a:spcPts val="0"/>
              </a:spcAft>
              <a:buClr>
                <a:schemeClr val="accent1"/>
              </a:buClr>
              <a:buSzPct val="80000"/>
              <a:buFont typeface="Wingdings 2"/>
              <a:buNone/>
              <a:tabLst/>
              <a:defRPr/>
            </a:pPr>
            <a:r>
              <a:rPr lang="en-US" sz="2400" dirty="0" err="1" smtClean="0"/>
              <a:t>Merengue</a:t>
            </a:r>
            <a:r>
              <a:rPr lang="en-US" sz="2400" dirty="0" smtClean="0"/>
              <a:t>-Club Social</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Effect transition="in" filter="wipe(down)">
                                      <p:cBhvr>
                                        <p:cTn id="37" dur="500"/>
                                        <p:tgtEl>
                                          <p:spTgt spid="4">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wipe(down)">
                                      <p:cBhvr>
                                        <p:cTn id="42" dur="500"/>
                                        <p:tgtEl>
                                          <p:spTgt spid="4">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3" end="3"/>
                                            </p:txEl>
                                          </p:spTgt>
                                        </p:tgtEl>
                                        <p:attrNameLst>
                                          <p:attrName>style.visibility</p:attrName>
                                        </p:attrNameLst>
                                      </p:cBhvr>
                                      <p:to>
                                        <p:strVal val="visible"/>
                                      </p:to>
                                    </p:set>
                                    <p:animEffect transition="in" filter="wipe(down)">
                                      <p:cBhvr>
                                        <p:cTn id="47" dur="500"/>
                                        <p:tgtEl>
                                          <p:spTgt spid="4">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wipe(down)">
                                      <p:cBhvr>
                                        <p:cTn id="52" dur="500"/>
                                        <p:tgtEl>
                                          <p:spTgt spid="4">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4">
                                            <p:txEl>
                                              <p:pRg st="5" end="5"/>
                                            </p:txEl>
                                          </p:spTgt>
                                        </p:tgtEl>
                                        <p:attrNameLst>
                                          <p:attrName>style.visibility</p:attrName>
                                        </p:attrNameLst>
                                      </p:cBhvr>
                                      <p:to>
                                        <p:strVal val="visible"/>
                                      </p:to>
                                    </p:set>
                                    <p:animEffect transition="in" filter="wipe(down)">
                                      <p:cBhvr>
                                        <p:cTn id="57" dur="500"/>
                                        <p:tgtEl>
                                          <p:spTgt spid="4">
                                            <p:txEl>
                                              <p:pRg st="5" end="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4">
                                            <p:txEl>
                                              <p:pRg st="6" end="6"/>
                                            </p:txEl>
                                          </p:spTgt>
                                        </p:tgtEl>
                                        <p:attrNameLst>
                                          <p:attrName>style.visibility</p:attrName>
                                        </p:attrNameLst>
                                      </p:cBhvr>
                                      <p:to>
                                        <p:strVal val="visible"/>
                                      </p:to>
                                    </p:set>
                                    <p:animEffect transition="in" filter="wipe(down)">
                                      <p:cBhvr>
                                        <p:cTn id="62" dur="500"/>
                                        <p:tgtEl>
                                          <p:spTgt spid="4">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Effect transition="in" filter="wipe(down)">
                                      <p:cBhvr>
                                        <p:cTn id="67" dur="500"/>
                                        <p:tgtEl>
                                          <p:spTgt spid="4">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4">
                                            <p:txEl>
                                              <p:pRg st="8" end="8"/>
                                            </p:txEl>
                                          </p:spTgt>
                                        </p:tgtEl>
                                        <p:attrNameLst>
                                          <p:attrName>style.visibility</p:attrName>
                                        </p:attrNameLst>
                                      </p:cBhvr>
                                      <p:to>
                                        <p:strVal val="visible"/>
                                      </p:to>
                                    </p:set>
                                    <p:animEffect transition="in" filter="wipe(down)">
                                      <p:cBhvr>
                                        <p:cTn id="72" dur="500"/>
                                        <p:tgtEl>
                                          <p:spTgt spid="4">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4">
                                            <p:txEl>
                                              <p:pRg st="9" end="9"/>
                                            </p:txEl>
                                          </p:spTgt>
                                        </p:tgtEl>
                                        <p:attrNameLst>
                                          <p:attrName>style.visibility</p:attrName>
                                        </p:attrNameLst>
                                      </p:cBhvr>
                                      <p:to>
                                        <p:strVal val="visible"/>
                                      </p:to>
                                    </p:set>
                                    <p:animEffect transition="in" filter="wipe(down)">
                                      <p:cBhvr>
                                        <p:cTn id="7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Waltz </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150000"/>
              </a:lnSpc>
            </a:pPr>
            <a:r>
              <a:rPr lang="en-US" sz="2400" dirty="0" smtClean="0"/>
              <a:t>Origin:  Germany</a:t>
            </a:r>
          </a:p>
          <a:p>
            <a:pPr>
              <a:lnSpc>
                <a:spcPct val="150000"/>
              </a:lnSpc>
            </a:pPr>
            <a:r>
              <a:rPr lang="en-US" sz="2400" dirty="0" smtClean="0"/>
              <a:t>Music- Instrumental, Slow </a:t>
            </a:r>
            <a:r>
              <a:rPr lang="en-US" sz="2400" dirty="0" err="1" smtClean="0"/>
              <a:t>Balads</a:t>
            </a:r>
            <a:endParaRPr lang="en-US" sz="2400" dirty="0" smtClean="0"/>
          </a:p>
          <a:p>
            <a:pPr lvl="1">
              <a:lnSpc>
                <a:spcPct val="150000"/>
              </a:lnSpc>
            </a:pPr>
            <a:r>
              <a:rPr lang="en-US" sz="2000" dirty="0" smtClean="0"/>
              <a:t>Meter: 3/4 </a:t>
            </a:r>
            <a:endParaRPr lang="en-US" sz="2400" dirty="0" smtClean="0"/>
          </a:p>
          <a:p>
            <a:pPr marL="754380" lvl="1" indent="-342900">
              <a:lnSpc>
                <a:spcPct val="150000"/>
              </a:lnSpc>
            </a:pPr>
            <a:r>
              <a:rPr lang="en-US" sz="2000" dirty="0"/>
              <a:t>Tempo</a:t>
            </a:r>
            <a:r>
              <a:rPr lang="en-US" sz="2000" dirty="0" smtClean="0"/>
              <a:t>: 84 - 96 BPM</a:t>
            </a:r>
          </a:p>
          <a:p>
            <a:pPr lvl="1">
              <a:lnSpc>
                <a:spcPct val="150000"/>
              </a:lnSpc>
            </a:pPr>
            <a:r>
              <a:rPr lang="en-US" sz="2000" dirty="0" smtClean="0"/>
              <a:t> Rhythm: </a:t>
            </a:r>
            <a:r>
              <a:rPr lang="en-US" sz="2000" b="1" dirty="0" smtClean="0"/>
              <a:t>1</a:t>
            </a:r>
            <a:r>
              <a:rPr lang="en-US" sz="2000" dirty="0" smtClean="0"/>
              <a:t>23 </a:t>
            </a:r>
            <a:r>
              <a:rPr lang="en-US" sz="2000" b="1" dirty="0" smtClean="0"/>
              <a:t>1</a:t>
            </a:r>
            <a:r>
              <a:rPr lang="en-US" sz="2000" dirty="0" smtClean="0"/>
              <a:t>23 </a:t>
            </a:r>
          </a:p>
          <a:p>
            <a:pPr lvl="2">
              <a:lnSpc>
                <a:spcPct val="150000"/>
              </a:lnSpc>
              <a:buNone/>
            </a:pPr>
            <a:r>
              <a:rPr lang="en-US" sz="2000" dirty="0" smtClean="0"/>
              <a:t>Quick </a:t>
            </a:r>
            <a:r>
              <a:rPr lang="en-US" sz="2000" dirty="0" err="1" smtClean="0"/>
              <a:t>quick</a:t>
            </a:r>
            <a:r>
              <a:rPr lang="en-US" sz="2000" dirty="0" smtClean="0"/>
              <a:t> </a:t>
            </a:r>
            <a:r>
              <a:rPr lang="en-US" sz="2000" dirty="0" err="1" smtClean="0"/>
              <a:t>quick</a:t>
            </a:r>
            <a:endParaRPr lang="en-US" sz="2000" dirty="0" smtClean="0"/>
          </a:p>
        </p:txBody>
      </p:sp>
      <p:pic>
        <p:nvPicPr>
          <p:cNvPr id="1028" name="Picture 4" descr="http://www.ballroomdanceacademy.com/wp-content/uploads/2008/09/wedding_main.jpg"/>
          <p:cNvPicPr>
            <a:picLocks noChangeAspect="1" noChangeArrowheads="1"/>
          </p:cNvPicPr>
          <p:nvPr/>
        </p:nvPicPr>
        <p:blipFill>
          <a:blip r:embed="rId2" cstate="print"/>
          <a:srcRect t="5306"/>
          <a:stretch>
            <a:fillRect/>
          </a:stretch>
        </p:blipFill>
        <p:spPr bwMode="auto">
          <a:xfrm>
            <a:off x="4876800" y="2708988"/>
            <a:ext cx="3505200" cy="41490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Waltz- </a:t>
            </a:r>
            <a:r>
              <a:rPr lang="en-US" dirty="0" err="1" smtClean="0"/>
              <a:t>cont</a:t>
            </a:r>
            <a:r>
              <a:rPr lang="en-US" dirty="0" smtClean="0"/>
              <a:t>’</a:t>
            </a:r>
            <a:endParaRPr lang="en-US" dirty="0"/>
          </a:p>
        </p:txBody>
      </p:sp>
      <p:sp>
        <p:nvSpPr>
          <p:cNvPr id="3" name="Text Placeholder 2"/>
          <p:cNvSpPr>
            <a:spLocks noGrp="1"/>
          </p:cNvSpPr>
          <p:nvPr>
            <p:ph type="body" sz="half" idx="4294967295"/>
          </p:nvPr>
        </p:nvSpPr>
        <p:spPr>
          <a:xfrm>
            <a:off x="0" y="1219200"/>
            <a:ext cx="9601200" cy="5181600"/>
          </a:xfrm>
        </p:spPr>
        <p:txBody>
          <a:bodyPr>
            <a:noAutofit/>
          </a:bodyPr>
          <a:lstStyle/>
          <a:p>
            <a:pPr>
              <a:lnSpc>
                <a:spcPct val="150000"/>
              </a:lnSpc>
              <a:buFont typeface="Wingdings" pitchFamily="2" charset="2"/>
              <a:buChar char="§"/>
            </a:pPr>
            <a:r>
              <a:rPr lang="en-US" sz="2400" dirty="0" smtClean="0"/>
              <a:t>Characteristic Styling:  </a:t>
            </a:r>
          </a:p>
          <a:p>
            <a:pPr lvl="1">
              <a:lnSpc>
                <a:spcPct val="150000"/>
              </a:lnSpc>
              <a:buFont typeface="Wingdings" pitchFamily="2" charset="2"/>
              <a:buChar char="§"/>
            </a:pPr>
            <a:r>
              <a:rPr lang="en-US" sz="2000" dirty="0" smtClean="0"/>
              <a:t>Smooth progressive dance </a:t>
            </a:r>
          </a:p>
          <a:p>
            <a:pPr lvl="1">
              <a:lnSpc>
                <a:spcPct val="150000"/>
              </a:lnSpc>
              <a:buFont typeface="Wingdings" pitchFamily="2" charset="2"/>
              <a:buChar char="§"/>
            </a:pPr>
            <a:r>
              <a:rPr lang="en-US" sz="2000" dirty="0" smtClean="0"/>
              <a:t>Graceful, Elegant</a:t>
            </a:r>
          </a:p>
          <a:p>
            <a:pPr lvl="1">
              <a:lnSpc>
                <a:spcPct val="150000"/>
              </a:lnSpc>
              <a:buFont typeface="Wingdings" pitchFamily="2" charset="2"/>
              <a:buChar char="§"/>
            </a:pPr>
            <a:r>
              <a:rPr lang="en-US" sz="2000" b="1" dirty="0" smtClean="0"/>
              <a:t>Rise &amp; fall</a:t>
            </a:r>
            <a:r>
              <a:rPr lang="en-US" sz="2000" dirty="0" smtClean="0"/>
              <a:t> and Sway </a:t>
            </a:r>
          </a:p>
          <a:p>
            <a:pPr lvl="1">
              <a:lnSpc>
                <a:spcPct val="150000"/>
              </a:lnSpc>
              <a:buFont typeface="Wingdings" pitchFamily="2" charset="2"/>
              <a:buChar char="§"/>
            </a:pPr>
            <a:r>
              <a:rPr lang="en-US" sz="2000" dirty="0" smtClean="0"/>
              <a:t>Heel leads</a:t>
            </a:r>
          </a:p>
          <a:p>
            <a:pPr lvl="1">
              <a:lnSpc>
                <a:spcPct val="150000"/>
              </a:lnSpc>
            </a:pPr>
            <a:r>
              <a:rPr lang="en-US" sz="2000" dirty="0" smtClean="0"/>
              <a:t>“Smooth” frame </a:t>
            </a:r>
          </a:p>
          <a:p>
            <a:pPr lvl="1">
              <a:lnSpc>
                <a:spcPct val="150000"/>
              </a:lnSpc>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Waltz</a:t>
            </a:r>
            <a:endParaRPr lang="en-US" dirty="0"/>
          </a:p>
        </p:txBody>
      </p:sp>
      <p:sp>
        <p:nvSpPr>
          <p:cNvPr id="3" name="Text Placeholder 2"/>
          <p:cNvSpPr>
            <a:spLocks noGrp="1"/>
          </p:cNvSpPr>
          <p:nvPr>
            <p:ph type="body" sz="half" idx="4294967295"/>
          </p:nvPr>
        </p:nvSpPr>
        <p:spPr>
          <a:xfrm>
            <a:off x="0" y="1371600"/>
            <a:ext cx="8915400" cy="4572000"/>
          </a:xfrm>
        </p:spPr>
        <p:txBody>
          <a:bodyPr>
            <a:noAutofit/>
          </a:bodyPr>
          <a:lstStyle/>
          <a:p>
            <a:pPr>
              <a:lnSpc>
                <a:spcPct val="200000"/>
              </a:lnSpc>
            </a:pPr>
            <a:r>
              <a:rPr lang="en-US" sz="2400" dirty="0" smtClean="0"/>
              <a:t>Basic Steps</a:t>
            </a:r>
          </a:p>
          <a:p>
            <a:pPr lvl="1">
              <a:lnSpc>
                <a:spcPct val="200000"/>
              </a:lnSpc>
            </a:pPr>
            <a:r>
              <a:rPr lang="en-US" sz="2000" dirty="0" smtClean="0"/>
              <a:t>Box</a:t>
            </a:r>
          </a:p>
          <a:p>
            <a:pPr lvl="1">
              <a:lnSpc>
                <a:spcPct val="200000"/>
              </a:lnSpc>
            </a:pPr>
            <a:r>
              <a:rPr lang="en-US" sz="2000" dirty="0" smtClean="0"/>
              <a:t>Rotating Box </a:t>
            </a:r>
          </a:p>
          <a:p>
            <a:pPr lvl="1">
              <a:lnSpc>
                <a:spcPct val="200000"/>
              </a:lnSpc>
            </a:pPr>
            <a:r>
              <a:rPr lang="en-US" sz="2000" dirty="0" smtClean="0"/>
              <a:t>Hesitation</a:t>
            </a:r>
          </a:p>
          <a:p>
            <a:pPr lvl="1">
              <a:lnSpc>
                <a:spcPct val="200000"/>
              </a:lnSpc>
            </a:pPr>
            <a:r>
              <a:rPr lang="en-US" sz="2000" dirty="0" smtClean="0"/>
              <a:t>Underarm Turn</a:t>
            </a:r>
          </a:p>
          <a:p>
            <a:pPr lvl="1">
              <a:lnSpc>
                <a:spcPct val="200000"/>
              </a:lnSpc>
            </a:pPr>
            <a:r>
              <a:rPr lang="en-US" sz="2000" dirty="0" smtClean="0"/>
              <a:t>Fifth Position Breaks</a:t>
            </a:r>
          </a:p>
          <a:p>
            <a:pPr lvl="1">
              <a:lnSpc>
                <a:spcPct val="200000"/>
              </a:lnSpc>
            </a:pPr>
            <a:r>
              <a:rPr lang="en-US" sz="2000" dirty="0" smtClean="0"/>
              <a:t>Progressive </a:t>
            </a:r>
          </a:p>
          <a:p>
            <a:pPr marL="118872" indent="0">
              <a:lnSpc>
                <a:spcPct val="200000"/>
              </a:lnSpc>
              <a:buNone/>
            </a:pPr>
            <a:endParaRPr lang="en-US" sz="2400" dirty="0" smtClean="0"/>
          </a:p>
          <a:p>
            <a:pPr>
              <a:lnSpc>
                <a:spcPct val="200000"/>
              </a:lnSpc>
            </a:pPr>
            <a:endParaRPr lang="en-US" sz="2400" dirty="0" smtClean="0"/>
          </a:p>
        </p:txBody>
      </p:sp>
      <p:pic>
        <p:nvPicPr>
          <p:cNvPr id="2050" name="Picture 2" descr="http://www.reggie.net/photos/dancing/ivdc_2009_winter_gardens_blackpool/090228-113401-1305-waltz_throwaway_oversway_ivdc_2009_blackpool-600.jpg"/>
          <p:cNvPicPr>
            <a:picLocks noChangeAspect="1" noChangeArrowheads="1"/>
          </p:cNvPicPr>
          <p:nvPr/>
        </p:nvPicPr>
        <p:blipFill>
          <a:blip r:embed="rId2" cstate="print"/>
          <a:srcRect/>
          <a:stretch>
            <a:fillRect/>
          </a:stretch>
        </p:blipFill>
        <p:spPr bwMode="auto">
          <a:xfrm>
            <a:off x="4724400" y="1676400"/>
            <a:ext cx="3124200" cy="46746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Waltz- History</a:t>
            </a:r>
            <a:endParaRPr lang="en-US" dirty="0"/>
          </a:p>
        </p:txBody>
      </p:sp>
      <p:sp>
        <p:nvSpPr>
          <p:cNvPr id="3" name="Text Placeholder 2"/>
          <p:cNvSpPr>
            <a:spLocks noGrp="1"/>
          </p:cNvSpPr>
          <p:nvPr>
            <p:ph type="body" sz="half" idx="4294967295"/>
          </p:nvPr>
        </p:nvSpPr>
        <p:spPr>
          <a:xfrm>
            <a:off x="0" y="838200"/>
            <a:ext cx="8915400" cy="4572000"/>
          </a:xfrm>
        </p:spPr>
        <p:txBody>
          <a:bodyPr>
            <a:noAutofit/>
          </a:bodyPr>
          <a:lstStyle/>
          <a:p>
            <a:pPr>
              <a:lnSpc>
                <a:spcPct val="150000"/>
              </a:lnSpc>
            </a:pPr>
            <a:endParaRPr lang="en-US" sz="2200" dirty="0" smtClean="0"/>
          </a:p>
          <a:p>
            <a:pPr>
              <a:lnSpc>
                <a:spcPct val="150000"/>
              </a:lnSpc>
            </a:pPr>
            <a:r>
              <a:rPr lang="en-US" sz="2200" dirty="0" smtClean="0"/>
              <a:t>The name ‘Waltz’ comes from an old German word </a:t>
            </a:r>
            <a:r>
              <a:rPr lang="en-US" sz="2200" dirty="0" err="1" smtClean="0"/>
              <a:t>walzen</a:t>
            </a:r>
            <a:r>
              <a:rPr lang="en-US" sz="2200" dirty="0" smtClean="0"/>
              <a:t>, meaning to roll, turn, or glide. </a:t>
            </a:r>
          </a:p>
          <a:p>
            <a:pPr>
              <a:lnSpc>
                <a:spcPct val="150000"/>
              </a:lnSpc>
            </a:pPr>
            <a:r>
              <a:rPr lang="en-US" sz="2200" dirty="0" smtClean="0"/>
              <a:t>It evolved from a German and Austrian peasant dance of the 17</a:t>
            </a:r>
            <a:r>
              <a:rPr lang="en-US" sz="2200" baseline="30000" dirty="0" smtClean="0"/>
              <a:t>th</a:t>
            </a:r>
            <a:r>
              <a:rPr lang="en-US" sz="2200" dirty="0" smtClean="0"/>
              <a:t> and 18</a:t>
            </a:r>
            <a:r>
              <a:rPr lang="en-US" sz="2200" baseline="30000" dirty="0" smtClean="0"/>
              <a:t>th</a:t>
            </a:r>
            <a:r>
              <a:rPr lang="en-US" sz="2200" dirty="0" smtClean="0"/>
              <a:t> century called the </a:t>
            </a:r>
            <a:r>
              <a:rPr lang="en-US" sz="2200" dirty="0" err="1" smtClean="0"/>
              <a:t>Laendler</a:t>
            </a:r>
            <a:r>
              <a:rPr lang="en-US" sz="2200" dirty="0" smtClean="0"/>
              <a:t> and the Allemande in ¾ time replacing the heavy hopping and jumping movements with more polished and graceful gliding. </a:t>
            </a:r>
          </a:p>
          <a:p>
            <a:pPr>
              <a:lnSpc>
                <a:spcPct val="150000"/>
              </a:lnSpc>
            </a:pPr>
            <a:r>
              <a:rPr lang="en-US" sz="2200" dirty="0" smtClean="0"/>
              <a:t>Waltz was the first dance in which the man and lady danced with body contact, and was considered quite scandalous in its day.</a:t>
            </a:r>
          </a:p>
          <a:p>
            <a:pPr>
              <a:lnSpc>
                <a:spcPct val="150000"/>
              </a:lnSpc>
            </a:pPr>
            <a:r>
              <a:rPr lang="en-US" sz="2200" dirty="0" smtClean="0"/>
              <a:t>It was immensely popular all across Europe, first with the lower classes and then with the aristocracy. </a:t>
            </a:r>
          </a:p>
          <a:p>
            <a:pPr>
              <a:lnSpc>
                <a:spcPct val="150000"/>
              </a:lnSpc>
            </a:pPr>
            <a:r>
              <a:rPr lang="en-US" sz="2200" dirty="0" smtClean="0"/>
              <a:t>The fast Viennese waltz </a:t>
            </a:r>
            <a:r>
              <a:rPr lang="en-US" sz="2200" dirty="0" err="1" smtClean="0"/>
              <a:t>vs</a:t>
            </a:r>
            <a:r>
              <a:rPr lang="en-US" sz="2200" dirty="0" smtClean="0"/>
              <a:t> the slower “Boston”</a:t>
            </a:r>
          </a:p>
          <a:p>
            <a:pPr>
              <a:lnSpc>
                <a:spcPct val="150000"/>
              </a:lnSpc>
            </a:pPr>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 </a:t>
            </a:r>
            <a:r>
              <a:rPr lang="en-US" dirty="0" err="1" smtClean="0"/>
              <a:t>Cha</a:t>
            </a:r>
            <a:endParaRPr lang="en-US" dirty="0"/>
          </a:p>
        </p:txBody>
      </p:sp>
      <p:sp>
        <p:nvSpPr>
          <p:cNvPr id="3" name="Text Placeholder 2"/>
          <p:cNvSpPr>
            <a:spLocks noGrp="1"/>
          </p:cNvSpPr>
          <p:nvPr>
            <p:ph type="body" sz="half" idx="4294967295"/>
          </p:nvPr>
        </p:nvSpPr>
        <p:spPr>
          <a:xfrm>
            <a:off x="0" y="1371600"/>
            <a:ext cx="8915400" cy="5486400"/>
          </a:xfrm>
        </p:spPr>
        <p:txBody>
          <a:bodyPr>
            <a:noAutofit/>
          </a:bodyPr>
          <a:lstStyle/>
          <a:p>
            <a:pPr>
              <a:lnSpc>
                <a:spcPct val="150000"/>
              </a:lnSpc>
            </a:pPr>
            <a:r>
              <a:rPr lang="en-US" sz="2000" dirty="0" smtClean="0"/>
              <a:t>Origin:  Cuba</a:t>
            </a:r>
          </a:p>
          <a:p>
            <a:pPr>
              <a:lnSpc>
                <a:spcPct val="150000"/>
              </a:lnSpc>
            </a:pPr>
            <a:r>
              <a:rPr lang="en-US" sz="2000" dirty="0" smtClean="0"/>
              <a:t>Music:  Medium-tempo Latin music</a:t>
            </a:r>
          </a:p>
          <a:p>
            <a:pPr lvl="1">
              <a:lnSpc>
                <a:spcPct val="150000"/>
              </a:lnSpc>
            </a:pPr>
            <a:r>
              <a:rPr lang="en-US" sz="1600" dirty="0" smtClean="0"/>
              <a:t>Meter:4/4  </a:t>
            </a:r>
          </a:p>
          <a:p>
            <a:pPr lvl="1">
              <a:lnSpc>
                <a:spcPct val="150000"/>
              </a:lnSpc>
            </a:pPr>
            <a:r>
              <a:rPr lang="en-US" sz="1600" dirty="0" smtClean="0"/>
              <a:t>Tempo:112 - 120 BPM </a:t>
            </a:r>
          </a:p>
          <a:p>
            <a:pPr lvl="1">
              <a:lnSpc>
                <a:spcPct val="150000"/>
              </a:lnSpc>
            </a:pPr>
            <a:r>
              <a:rPr lang="en-US" sz="1600" dirty="0" smtClean="0"/>
              <a:t>Rhythm:  2, 3, 4&amp;</a:t>
            </a:r>
            <a:r>
              <a:rPr lang="en-US" sz="1600" b="1" dirty="0" smtClean="0"/>
              <a:t>1</a:t>
            </a:r>
            <a:r>
              <a:rPr lang="en-US" sz="1600" dirty="0" smtClean="0"/>
              <a:t>, 2, 3, 4&amp;</a:t>
            </a:r>
            <a:r>
              <a:rPr lang="en-US" sz="1600" b="1" dirty="0" smtClean="0"/>
              <a:t>1</a:t>
            </a:r>
            <a:r>
              <a:rPr lang="en-US" sz="1600" dirty="0" smtClean="0"/>
              <a:t> </a:t>
            </a:r>
          </a:p>
          <a:p>
            <a:pPr>
              <a:lnSpc>
                <a:spcPct val="150000"/>
              </a:lnSpc>
              <a:buNone/>
            </a:pPr>
            <a:r>
              <a:rPr lang="en-US" sz="2000" dirty="0" smtClean="0"/>
              <a:t>    		Slow, slow, slow, quick, slow</a:t>
            </a:r>
          </a:p>
          <a:p>
            <a:pPr>
              <a:lnSpc>
                <a:spcPct val="150000"/>
              </a:lnSpc>
            </a:pPr>
            <a:r>
              <a:rPr lang="en-US" sz="2000" dirty="0" smtClean="0"/>
              <a:t>Characteristic Styling: </a:t>
            </a:r>
          </a:p>
          <a:p>
            <a:pPr lvl="1">
              <a:lnSpc>
                <a:spcPct val="150000"/>
              </a:lnSpc>
            </a:pPr>
            <a:r>
              <a:rPr lang="en-US" sz="1600" dirty="0" smtClean="0"/>
              <a:t>Rhythm or Latin Dance</a:t>
            </a:r>
          </a:p>
          <a:p>
            <a:pPr lvl="1">
              <a:lnSpc>
                <a:spcPct val="150000"/>
              </a:lnSpc>
            </a:pPr>
            <a:r>
              <a:rPr lang="en-US" sz="1600" dirty="0" smtClean="0"/>
              <a:t>Toe leads, Cuban motion</a:t>
            </a:r>
          </a:p>
          <a:p>
            <a:pPr lvl="1">
              <a:lnSpc>
                <a:spcPct val="150000"/>
              </a:lnSpc>
            </a:pPr>
            <a:r>
              <a:rPr lang="en-US" sz="1600" dirty="0" smtClean="0"/>
              <a:t>Staccato in nature</a:t>
            </a:r>
          </a:p>
          <a:p>
            <a:pPr lvl="1">
              <a:lnSpc>
                <a:spcPct val="150000"/>
              </a:lnSpc>
            </a:pPr>
            <a:r>
              <a:rPr lang="en-US" sz="1600" dirty="0" smtClean="0"/>
              <a:t>Fun, flirty, flashy and sensual </a:t>
            </a:r>
          </a:p>
          <a:p>
            <a:pPr lvl="1">
              <a:lnSpc>
                <a:spcPct val="150000"/>
              </a:lnSpc>
              <a:buFont typeface="Wingdings" panose="05000000000000000000" pitchFamily="2" charset="2"/>
              <a:buChar char="§"/>
            </a:pPr>
            <a:r>
              <a:rPr lang="en-US" sz="1600" dirty="0"/>
              <a:t>Consists of triple chasse steps (cha </a:t>
            </a:r>
            <a:r>
              <a:rPr lang="en-US" sz="1600" dirty="0" err="1"/>
              <a:t>cha</a:t>
            </a:r>
            <a:r>
              <a:rPr lang="en-US" sz="1600" dirty="0"/>
              <a:t> cha) </a:t>
            </a:r>
            <a:r>
              <a:rPr lang="en-US" sz="1600" dirty="0" smtClean="0"/>
              <a:t>and </a:t>
            </a:r>
            <a:r>
              <a:rPr lang="en-US" sz="1600" dirty="0"/>
              <a:t>rock steps</a:t>
            </a:r>
          </a:p>
          <a:p>
            <a:pPr lvl="1">
              <a:lnSpc>
                <a:spcPct val="150000"/>
              </a:lnSpc>
            </a:pPr>
            <a:endParaRPr lang="en-US" sz="1600" dirty="0" smtClean="0"/>
          </a:p>
          <a:p>
            <a:pPr>
              <a:lnSpc>
                <a:spcPct val="150000"/>
              </a:lnSpc>
              <a:buNone/>
            </a:pPr>
            <a:endParaRPr lang="en-US" sz="2400" dirty="0" smtClean="0"/>
          </a:p>
          <a:p>
            <a:pPr>
              <a:lnSpc>
                <a:spcPct val="200000"/>
              </a:lnSpc>
              <a:buNone/>
            </a:pPr>
            <a:endParaRPr lang="en-US" sz="2400" dirty="0"/>
          </a:p>
        </p:txBody>
      </p:sp>
      <p:pic>
        <p:nvPicPr>
          <p:cNvPr id="4098" name="Picture 2" descr="http://t3.gstatic.com/images?q=tbn:ANd9GcQr6ecoF-ArMvxSkyv_rBqF4z43CDZA-4yxbJDr2-zJvX6KKVb6TWXW_aTE"/>
          <p:cNvPicPr>
            <a:picLocks noChangeAspect="1" noChangeArrowheads="1"/>
          </p:cNvPicPr>
          <p:nvPr/>
        </p:nvPicPr>
        <p:blipFill>
          <a:blip r:embed="rId2" cstate="print"/>
          <a:srcRect/>
          <a:stretch>
            <a:fillRect/>
          </a:stretch>
        </p:blipFill>
        <p:spPr bwMode="auto">
          <a:xfrm>
            <a:off x="6296025" y="990600"/>
            <a:ext cx="2847975" cy="41120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down)">
                                      <p:cBhvr>
                                        <p:cTn id="37" dur="500"/>
                                        <p:tgtEl>
                                          <p:spTgt spid="3">
                                            <p:txEl>
                                              <p:pRg st="8" end="8"/>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down)">
                                      <p:cBhvr>
                                        <p:cTn id="40" dur="500"/>
                                        <p:tgtEl>
                                          <p:spTgt spid="3">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wipe(down)">
                                      <p:cBhvr>
                                        <p:cTn id="43" dur="500"/>
                                        <p:tgtEl>
                                          <p:spTgt spid="3">
                                            <p:txEl>
                                              <p:pRg st="10" end="10"/>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wipe(down)">
                                      <p:cBhvr>
                                        <p:cTn id="4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2106</TotalTime>
  <Words>740</Words>
  <Application>Microsoft Office PowerPoint</Application>
  <PresentationFormat>On-screen Show (4:3)</PresentationFormat>
  <Paragraphs>187</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Georgia</vt:lpstr>
      <vt:lpstr>Wingdings</vt:lpstr>
      <vt:lpstr>Wingdings 2</vt:lpstr>
      <vt:lpstr>Wingdings 3</vt:lpstr>
      <vt:lpstr>Module</vt:lpstr>
      <vt:lpstr>PowerPoint Presentation</vt:lpstr>
      <vt:lpstr>Ballroom Dance Styles American vs. International</vt:lpstr>
      <vt:lpstr>Ballroom Dance Styles Smooth vs Latin</vt:lpstr>
      <vt:lpstr>Ballroom Dance Styles</vt:lpstr>
      <vt:lpstr>Waltz </vt:lpstr>
      <vt:lpstr>Waltz- cont’</vt:lpstr>
      <vt:lpstr>Waltz</vt:lpstr>
      <vt:lpstr>Waltz- History</vt:lpstr>
      <vt:lpstr>Cha Cha</vt:lpstr>
      <vt:lpstr>Cha Cha</vt:lpstr>
      <vt:lpstr>Cha Cha- History</vt:lpstr>
      <vt:lpstr>Tango- Description </vt:lpstr>
      <vt:lpstr>Tango</vt:lpstr>
      <vt:lpstr>Tango- History</vt:lpstr>
      <vt:lpstr>Rumba</vt:lpstr>
      <vt:lpstr>Rumba</vt:lpstr>
      <vt:lpstr>Rumba-History</vt:lpstr>
      <vt:lpstr>Foxtrot- Description </vt:lpstr>
      <vt:lpstr>Foxtrot</vt:lpstr>
      <vt:lpstr>Foxtrot- History</vt:lpstr>
      <vt:lpstr>Swing- Description </vt:lpstr>
      <vt:lpstr>Swing- Basic Steps</vt:lpstr>
      <vt:lpstr>Swing History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EPISD</dc:creator>
  <cp:lastModifiedBy>Tessie C Hernandez</cp:lastModifiedBy>
  <cp:revision>167</cp:revision>
  <dcterms:created xsi:type="dcterms:W3CDTF">2012-10-09T21:22:10Z</dcterms:created>
  <dcterms:modified xsi:type="dcterms:W3CDTF">2017-01-18T18:24:32Z</dcterms:modified>
</cp:coreProperties>
</file>